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Helvetica Neue Light" charset="0"/>
      <p:regular r:id="rId39"/>
      <p:bold r:id="rId40"/>
      <p:italic r:id="rId41"/>
      <p:boldItalic r:id="rId42"/>
    </p:embeddedFont>
    <p:embeddedFont>
      <p:font typeface="Calibri" pitchFamily="34" charset="0"/>
      <p:regular r:id="rId43"/>
      <p:bold r:id="rId44"/>
      <p:italic r:id="rId45"/>
      <p:boldItalic r:id="rId46"/>
    </p:embeddedFont>
    <p:embeddedFont>
      <p:font typeface="Helvetica Neue"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2880">
          <p15:clr>
            <a:srgbClr val="A4A3A4"/>
          </p15:clr>
        </p15:guide>
        <p15:guide id="2" orient="horz" pos="16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qQMdgITeKsrjt2dT0Qh0adz+67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229306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The “discussion phase” is known as the “phase of celebration” in French, Italian, Spanish, Polish, and Portuguese and the “execution phase” in German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EPISCOPALIS COMMUNIO, nos. 6-7</a:t>
            </a:r>
            <a:endParaRPr/>
          </a:p>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“6. Similarly, the Synod of Bishops must increasingly become a privileged instrument for </a:t>
            </a:r>
            <a:r>
              <a:rPr lang="es-ES" sz="1100" b="0" i="1" u="none" strike="noStrike" cap="none">
                <a:solidFill>
                  <a:srgbClr val="000000"/>
                </a:solidFill>
                <a:latin typeface="Arial"/>
                <a:ea typeface="Arial"/>
                <a:cs typeface="Arial"/>
                <a:sym typeface="Arial"/>
              </a:rPr>
              <a:t>listening</a:t>
            </a:r>
            <a:r>
              <a:rPr lang="es-ES" sz="1100" b="0" i="0" u="none" strike="noStrike" cap="none">
                <a:solidFill>
                  <a:srgbClr val="000000"/>
                </a:solidFill>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s-ES"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[23]</a:t>
            </a:r>
            <a:endParaRPr sz="1100" b="0" i="0" u="none" strike="noStrike" cap="none">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s-ES"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[24]</a:t>
            </a:r>
            <a:r>
              <a:rPr lang="es-ES" sz="1100" b="0" i="0" u="none" strike="noStrike" cap="none">
                <a:solidFill>
                  <a:srgbClr val="000000"/>
                </a:solidFill>
                <a:latin typeface="Arial"/>
                <a:ea typeface="Arial"/>
                <a:cs typeface="Arial"/>
                <a:sym typeface="Arial"/>
              </a:rPr>
              <a:t> demonstrating, from one Assembly to another, that it is an eloquent expression of synodality as a “constitutive element of the Church”.</a:t>
            </a:r>
            <a:r>
              <a:rPr lang="es-ES" sz="11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[25]</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“Therefore, as </a:t>
            </a:r>
            <a:r>
              <a:rPr lang="es-ES"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John Paul II</a:t>
            </a:r>
            <a:r>
              <a:rPr lang="es-ES" sz="1100" b="0" i="0" u="none" strike="noStrike" cap="none">
                <a:solidFill>
                  <a:srgbClr val="000000"/>
                </a:solidFill>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s-E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[26]</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s-ES" sz="1100" b="0"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[27]</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s-ES" sz="1100" b="0" i="1" u="none" strike="noStrike" cap="none">
                <a:solidFill>
                  <a:srgbClr val="000000"/>
                </a:solidFill>
                <a:latin typeface="Arial"/>
                <a:ea typeface="Arial"/>
                <a:cs typeface="Arial"/>
                <a:sym typeface="Arial"/>
              </a:rPr>
              <a:t>sensus fidei</a:t>
            </a:r>
            <a:r>
              <a:rPr lang="es-ES" sz="1100" b="0" i="0" u="none" strike="noStrike" cap="none">
                <a:solidFill>
                  <a:srgbClr val="000000"/>
                </a:solidFill>
                <a:latin typeface="Arial"/>
                <a:ea typeface="Arial"/>
                <a:cs typeface="Arial"/>
                <a:sym typeface="Arial"/>
              </a:rPr>
              <a:t> of the People of God – “which they need to distinguish carefully from the changing currents of public opinion”</a:t>
            </a:r>
            <a:r>
              <a:rPr lang="es-ES" sz="11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[28]</a:t>
            </a:r>
            <a:r>
              <a:rPr lang="es-ES" sz="1100" b="0" i="0" u="none" strike="noStrike" cap="none">
                <a:solidFill>
                  <a:srgbClr val="000000"/>
                </a:solidFill>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s-ES" sz="1100" b="0" i="1" u="none" strike="noStrike" cap="none">
                <a:solidFill>
                  <a:srgbClr val="000000"/>
                </a:solidFill>
                <a:latin typeface="Arial"/>
                <a:ea typeface="Arial"/>
                <a:cs typeface="Arial"/>
                <a:sym typeface="Arial"/>
              </a:rPr>
              <a:t>consensus ecclesiae</a:t>
            </a:r>
            <a:r>
              <a:rPr lang="es-ES" sz="1100" b="0" i="0" u="none" strike="noStrike" cap="none">
                <a:solidFill>
                  <a:srgbClr val="000000"/>
                </a:solidFill>
                <a:latin typeface="Arial"/>
                <a:ea typeface="Arial"/>
                <a:cs typeface="Arial"/>
                <a:sym typeface="Arial"/>
              </a:rPr>
              <a:t> is not determined by the tallying of votes, but is the outcome of the working of the Spirit, the soul of the one Church of Christ”.</a:t>
            </a:r>
            <a:r>
              <a:rPr lang="es-ES" sz="1100" b="0" i="0" u="sng" strike="noStrike" cap="none">
                <a:solidFill>
                  <a:srgbClr val="000000"/>
                </a:solidFill>
                <a:latin typeface="Arial"/>
                <a:ea typeface="Arial"/>
                <a:cs typeface="Arial"/>
                <a:sym typeface="Aria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[29]</a:t>
            </a:r>
            <a:r>
              <a:rPr lang="es-ES" sz="1100" b="0" i="0" u="none" strike="noStrike" cap="none">
                <a:solidFill>
                  <a:srgbClr val="000000"/>
                </a:solidFill>
                <a:latin typeface="Arial"/>
                <a:ea typeface="Arial"/>
                <a:cs typeface="Arial"/>
                <a:sym typeface="Arial"/>
              </a:rPr>
              <a:t> Therefore the vote of the Synod Fathers, “if morally unanimous, has a qualitative ecclesial weight which surpasses the merely formal aspect of the consultative vote”.</a:t>
            </a:r>
            <a:r>
              <a:rPr lang="es-ES" sz="1100" b="0" i="0" u="sng" strike="noStrike" cap="none">
                <a:solidFill>
                  <a:srgbClr val="000000"/>
                </a:solidFill>
                <a:latin typeface="Arial"/>
                <a:ea typeface="Arial"/>
                <a:cs typeface="Arial"/>
                <a:sym typeface="Aria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[30]</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lang="es-ES" sz="1100" b="0" i="0" u="sng" strike="noStrike" cap="none">
                <a:solidFill>
                  <a:srgbClr val="000000"/>
                </a:solidFill>
                <a:latin typeface="Arial"/>
                <a:ea typeface="Arial"/>
                <a:cs typeface="Arial"/>
                <a:sym typeface="Aria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[31]</a:t>
            </a:r>
            <a:r>
              <a:rPr lang="es-ES" sz="1100" b="0" i="0" u="none" strike="noStrike" cap="none">
                <a:solidFill>
                  <a:srgbClr val="000000"/>
                </a:solidFill>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endParaRPr/>
          </a:p>
        </p:txBody>
      </p:sp>
      <p:sp>
        <p:nvSpPr>
          <p:cNvPr id="197" name="Google Shape;197;p12: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a:t>El texto citado viene de: Papa Francisco, </a:t>
            </a:r>
            <a:r>
              <a:rPr lang="es-ES" sz="1100" b="0" i="1" u="none" strike="noStrike" cap="none">
                <a:solidFill>
                  <a:srgbClr val="000000"/>
                </a:solidFill>
                <a:latin typeface="Arial"/>
                <a:ea typeface="Arial"/>
                <a:cs typeface="Arial"/>
                <a:sym typeface="Arial"/>
              </a:rPr>
              <a:t>Discurso al inicio del Sínodo dedicado a los jóvenes </a:t>
            </a:r>
            <a:r>
              <a:rPr lang="es-ES" sz="1100" b="0" i="0" u="none" strike="noStrike" cap="none">
                <a:solidFill>
                  <a:srgbClr val="000000"/>
                </a:solidFill>
                <a:latin typeface="Arial"/>
                <a:ea typeface="Arial"/>
                <a:cs typeface="Arial"/>
                <a:sym typeface="Arial"/>
              </a:rPr>
              <a:t>(3 de octubre de 2018).</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sz="1100" b="1" i="1">
                <a:latin typeface="Avenir"/>
                <a:ea typeface="Avenir"/>
                <a:cs typeface="Avenir"/>
                <a:sym typeface="Avenir"/>
              </a:rPr>
              <a:t>+ Appendices, materials, and tools (biblical, liturgical, methodological, and practical resources, etc.)</a:t>
            </a:r>
            <a:endParaRPr sz="1200" b="1">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10" name="Google Shape;310;p26: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 </a:t>
            </a:r>
            <a:r>
              <a:rPr lang="es-ES" b="1"/>
              <a:t>Citing </a:t>
            </a:r>
            <a:r>
              <a:rPr lang="es-ES" b="1" i="1"/>
              <a:t>Pastores Gregis </a:t>
            </a:r>
            <a:r>
              <a:rPr lang="es-ES" b="1" i="0"/>
              <a:t>58</a:t>
            </a:r>
            <a:endParaRPr i="1"/>
          </a:p>
        </p:txBody>
      </p:sp>
      <p:sp>
        <p:nvSpPr>
          <p:cNvPr id="335" name="Google Shape;335;p29: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b="1"/>
          </a:p>
          <a:p>
            <a:pPr marL="158750" lvl="0" indent="0" algn="l" rtl="0">
              <a:lnSpc>
                <a:spcPct val="100000"/>
              </a:lnSpc>
              <a:spcBef>
                <a:spcPts val="0"/>
              </a:spcBef>
              <a:spcAft>
                <a:spcPts val="0"/>
              </a:spcAft>
              <a:buSzPts val="1100"/>
              <a:buNone/>
            </a:pPr>
            <a:r>
              <a:rPr lang="es-ES" b="1"/>
              <a:t>NOTES</a:t>
            </a:r>
            <a:endParaRPr/>
          </a:p>
          <a:p>
            <a:pPr marL="457200" lvl="0" indent="-298450" algn="l" rtl="0">
              <a:lnSpc>
                <a:spcPct val="100000"/>
              </a:lnSpc>
              <a:spcBef>
                <a:spcPts val="0"/>
              </a:spcBef>
              <a:spcAft>
                <a:spcPts val="0"/>
              </a:spcAft>
              <a:buSzPts val="1100"/>
              <a:buChar char="●"/>
            </a:pPr>
            <a:r>
              <a:rPr lang="es-ES"/>
              <a:t>http://www.vatican.va/content/francesco/en/speeches/2015/october/documents/papa-francesco_20151017_50-anniversario-sinodo.html</a:t>
            </a:r>
            <a:endParaRPr/>
          </a:p>
          <a:p>
            <a:pPr marL="457200" lvl="0" indent="-298450" algn="l" rtl="0">
              <a:lnSpc>
                <a:spcPct val="100000"/>
              </a:lnSpc>
              <a:spcBef>
                <a:spcPts val="0"/>
              </a:spcBef>
              <a:spcAft>
                <a:spcPts val="0"/>
              </a:spcAft>
              <a:buSzPts val="1100"/>
              <a:buChar char="●"/>
            </a:pPr>
            <a:r>
              <a:rPr lang="es-ES">
                <a:solidFill>
                  <a:schemeClr val="dk1"/>
                </a:solidFill>
                <a:latin typeface="Arial"/>
                <a:ea typeface="Arial"/>
                <a:cs typeface="Arial"/>
                <a:sym typeface="Arial"/>
              </a:rPr>
              <a:t>We must continue along this path. The world in which we live, and which we are called to love and serve, even with its contradictions, demands that the Church strengthen cooperation in all areas of her mission. It is precisely this path of </a:t>
            </a:r>
            <a:r>
              <a:rPr lang="es-ES" i="1">
                <a:solidFill>
                  <a:schemeClr val="dk1"/>
                </a:solidFill>
                <a:latin typeface="Arial"/>
                <a:ea typeface="Arial"/>
                <a:cs typeface="Arial"/>
                <a:sym typeface="Arial"/>
              </a:rPr>
              <a:t>synodality</a:t>
            </a:r>
            <a:r>
              <a:rPr lang="es-ES" i="0">
                <a:solidFill>
                  <a:schemeClr val="dk1"/>
                </a:solidFill>
                <a:latin typeface="Arial"/>
                <a:ea typeface="Arial"/>
                <a:cs typeface="Arial"/>
                <a:sym typeface="Arial"/>
              </a:rPr>
              <a:t> which God expects of the Church of the third millennium.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r>
              <a:rPr lang="es-ES">
                <a:solidFill>
                  <a:schemeClr val="dk1"/>
                </a:solidFill>
                <a:latin typeface="Arial"/>
                <a:ea typeface="Arial"/>
                <a:cs typeface="Arial"/>
                <a:sym typeface="Arial"/>
              </a:rPr>
              <a:t>* * *</a:t>
            </a:r>
            <a:endParaRPr/>
          </a:p>
          <a:p>
            <a:pPr marL="457200" lvl="0" indent="-298450" algn="l" rtl="0">
              <a:lnSpc>
                <a:spcPct val="100000"/>
              </a:lnSpc>
              <a:spcBef>
                <a:spcPts val="0"/>
              </a:spcBef>
              <a:spcAft>
                <a:spcPts val="0"/>
              </a:spcAft>
              <a:buSzPts val="1100"/>
              <a:buChar char="●"/>
            </a:pPr>
            <a:r>
              <a:rPr lang="es-ES" sz="1100"/>
              <a:t>“What the Lord is asking of us is already in some sense present in the very word </a:t>
            </a:r>
            <a:r>
              <a:rPr lang="es-ES" sz="1100" b="1"/>
              <a:t>“Synod.” Journeying together </a:t>
            </a:r>
            <a:r>
              <a:rPr lang="es-ES" sz="1100"/>
              <a:t>– laity, pastors, the Bishop of Rome – is an </a:t>
            </a:r>
            <a:r>
              <a:rPr lang="es-ES" sz="1100" b="1"/>
              <a:t>easy concept to put into words, but not so easy to put into practice</a:t>
            </a:r>
            <a:r>
              <a:rPr lang="es-ES" sz="1100"/>
              <a:t>.”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endParaRPr/>
          </a:p>
        </p:txBody>
      </p:sp>
      <p:sp>
        <p:nvSpPr>
          <p:cNvPr id="148" name="Google Shape;148;p5: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s://www.instagram.com/synod.va/" TargetMode="External"/><Relationship Id="rId4" Type="http://schemas.openxmlformats.org/officeDocument/2006/relationships/image" Target="../media/image4.png"/><Relationship Id="rId9"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405000" y="1790100"/>
            <a:ext cx="8226300" cy="97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4400">
                <a:solidFill>
                  <a:srgbClr val="DE8F32"/>
                </a:solidFill>
              </a:defRPr>
            </a:lvl2pPr>
            <a:lvl3pPr lvl="2" algn="ctr">
              <a:lnSpc>
                <a:spcPct val="100000"/>
              </a:lnSpc>
              <a:spcBef>
                <a:spcPts val="0"/>
              </a:spcBef>
              <a:spcAft>
                <a:spcPts val="0"/>
              </a:spcAft>
              <a:buClr>
                <a:srgbClr val="DE8F32"/>
              </a:buClr>
              <a:buSzPts val="4400"/>
              <a:buNone/>
              <a:defRPr sz="4400">
                <a:solidFill>
                  <a:srgbClr val="DE8F32"/>
                </a:solidFill>
              </a:defRPr>
            </a:lvl3pPr>
            <a:lvl4pPr lvl="3" algn="ctr">
              <a:lnSpc>
                <a:spcPct val="100000"/>
              </a:lnSpc>
              <a:spcBef>
                <a:spcPts val="0"/>
              </a:spcBef>
              <a:spcAft>
                <a:spcPts val="0"/>
              </a:spcAft>
              <a:buClr>
                <a:srgbClr val="DE8F32"/>
              </a:buClr>
              <a:buSzPts val="4400"/>
              <a:buNone/>
              <a:defRPr sz="4400">
                <a:solidFill>
                  <a:srgbClr val="DE8F32"/>
                </a:solidFill>
              </a:defRPr>
            </a:lvl4pPr>
            <a:lvl5pPr lvl="4" algn="ctr">
              <a:lnSpc>
                <a:spcPct val="100000"/>
              </a:lnSpc>
              <a:spcBef>
                <a:spcPts val="0"/>
              </a:spcBef>
              <a:spcAft>
                <a:spcPts val="0"/>
              </a:spcAft>
              <a:buClr>
                <a:srgbClr val="DE8F32"/>
              </a:buClr>
              <a:buSzPts val="4400"/>
              <a:buNone/>
              <a:defRPr sz="4400">
                <a:solidFill>
                  <a:srgbClr val="DE8F32"/>
                </a:solidFill>
              </a:defRPr>
            </a:lvl5pPr>
            <a:lvl6pPr lvl="5" algn="ctr">
              <a:lnSpc>
                <a:spcPct val="100000"/>
              </a:lnSpc>
              <a:spcBef>
                <a:spcPts val="0"/>
              </a:spcBef>
              <a:spcAft>
                <a:spcPts val="0"/>
              </a:spcAft>
              <a:buClr>
                <a:srgbClr val="DE8F32"/>
              </a:buClr>
              <a:buSzPts val="4400"/>
              <a:buNone/>
              <a:defRPr sz="4400">
                <a:solidFill>
                  <a:srgbClr val="DE8F32"/>
                </a:solidFill>
              </a:defRPr>
            </a:lvl6pPr>
            <a:lvl7pPr lvl="6" algn="ctr">
              <a:lnSpc>
                <a:spcPct val="100000"/>
              </a:lnSpc>
              <a:spcBef>
                <a:spcPts val="0"/>
              </a:spcBef>
              <a:spcAft>
                <a:spcPts val="0"/>
              </a:spcAft>
              <a:buClr>
                <a:srgbClr val="DE8F32"/>
              </a:buClr>
              <a:buSzPts val="4400"/>
              <a:buNone/>
              <a:defRPr sz="4400">
                <a:solidFill>
                  <a:srgbClr val="DE8F32"/>
                </a:solidFill>
              </a:defRPr>
            </a:lvl7pPr>
            <a:lvl8pPr lvl="7" algn="ctr">
              <a:lnSpc>
                <a:spcPct val="100000"/>
              </a:lnSpc>
              <a:spcBef>
                <a:spcPts val="0"/>
              </a:spcBef>
              <a:spcAft>
                <a:spcPts val="0"/>
              </a:spcAft>
              <a:buClr>
                <a:srgbClr val="DE8F32"/>
              </a:buClr>
              <a:buSzPts val="4400"/>
              <a:buNone/>
              <a:defRPr sz="4400">
                <a:solidFill>
                  <a:srgbClr val="DE8F32"/>
                </a:solidFill>
              </a:defRPr>
            </a:lvl8pPr>
            <a:lvl9pPr lvl="8" algn="ctr">
              <a:lnSpc>
                <a:spcPct val="100000"/>
              </a:lnSpc>
              <a:spcBef>
                <a:spcPts val="0"/>
              </a:spcBef>
              <a:spcAft>
                <a:spcPts val="0"/>
              </a:spcAft>
              <a:buClr>
                <a:srgbClr val="DE8F32"/>
              </a:buClr>
              <a:buSzPts val="4400"/>
              <a:buNone/>
              <a:defRPr sz="4400">
                <a:solidFill>
                  <a:srgbClr val="DE8F32"/>
                </a:solidFill>
              </a:defRPr>
            </a:lvl9pPr>
          </a:lstStyle>
          <a:p>
            <a:endParaRPr/>
          </a:p>
        </p:txBody>
      </p:sp>
      <p:sp>
        <p:nvSpPr>
          <p:cNvPr id="15" name="Google Shape;15;p38"/>
          <p:cNvSpPr txBox="1">
            <a:spLocks noGrp="1"/>
          </p:cNvSpPr>
          <p:nvPr>
            <p:ph type="subTitle" idx="1"/>
          </p:nvPr>
        </p:nvSpPr>
        <p:spPr>
          <a:xfrm>
            <a:off x="2237250" y="2855580"/>
            <a:ext cx="4561800" cy="4956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3209100" y="3791000"/>
            <a:ext cx="2618100" cy="3345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65" name="Google Shape;65;p4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8" name="Google Shape;68;p4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9" name="Google Shape;69;p4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4566375" y="1933875"/>
            <a:ext cx="3554100" cy="1376400"/>
          </a:xfrm>
          <a:prstGeom prst="rect">
            <a:avLst/>
          </a:prstGeom>
          <a:solidFill>
            <a:srgbClr val="FFFFFF"/>
          </a:solidFill>
          <a:ln>
            <a:noFill/>
          </a:ln>
        </p:spPr>
        <p:txBody>
          <a:bodyPr spcFirstLastPara="1" wrap="square" lIns="91425" tIns="91425" rIns="91425" bIns="91425" anchor="ctr"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72"/>
        <p:cNvGrpSpPr/>
        <p:nvPr/>
      </p:nvGrpSpPr>
      <p:grpSpPr>
        <a:xfrm>
          <a:off x="0" y="0"/>
          <a:ext cx="0" cy="0"/>
          <a:chOff x="0" y="0"/>
          <a:chExt cx="0" cy="0"/>
        </a:xfrm>
      </p:grpSpPr>
      <p:pic>
        <p:nvPicPr>
          <p:cNvPr id="73" name="Google Shape;73;p48"/>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74" name="Google Shape;74;p48"/>
          <p:cNvSpPr txBox="1">
            <a:spLocks noGrp="1"/>
          </p:cNvSpPr>
          <p:nvPr>
            <p:ph type="title"/>
          </p:nvPr>
        </p:nvSpPr>
        <p:spPr>
          <a:xfrm>
            <a:off x="668075" y="896725"/>
            <a:ext cx="7774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None/>
              <a:defRPr sz="2500" b="1"/>
            </a:lvl2pPr>
            <a:lvl3pPr lvl="2" algn="l">
              <a:lnSpc>
                <a:spcPct val="100000"/>
              </a:lnSpc>
              <a:spcBef>
                <a:spcPts val="0"/>
              </a:spcBef>
              <a:spcAft>
                <a:spcPts val="0"/>
              </a:spcAft>
              <a:buSzPts val="2500"/>
              <a:buNone/>
              <a:defRPr sz="2500" b="1"/>
            </a:lvl3pPr>
            <a:lvl4pPr lvl="3" algn="l">
              <a:lnSpc>
                <a:spcPct val="100000"/>
              </a:lnSpc>
              <a:spcBef>
                <a:spcPts val="0"/>
              </a:spcBef>
              <a:spcAft>
                <a:spcPts val="0"/>
              </a:spcAft>
              <a:buSzPts val="2500"/>
              <a:buNone/>
              <a:defRPr sz="2500" b="1"/>
            </a:lvl4pPr>
            <a:lvl5pPr lvl="4" algn="l">
              <a:lnSpc>
                <a:spcPct val="100000"/>
              </a:lnSpc>
              <a:spcBef>
                <a:spcPts val="0"/>
              </a:spcBef>
              <a:spcAft>
                <a:spcPts val="0"/>
              </a:spcAft>
              <a:buSzPts val="2500"/>
              <a:buNone/>
              <a:defRPr sz="2500" b="1"/>
            </a:lvl5pPr>
            <a:lvl6pPr lvl="5" algn="l">
              <a:lnSpc>
                <a:spcPct val="100000"/>
              </a:lnSpc>
              <a:spcBef>
                <a:spcPts val="0"/>
              </a:spcBef>
              <a:spcAft>
                <a:spcPts val="0"/>
              </a:spcAft>
              <a:buSzPts val="2500"/>
              <a:buNone/>
              <a:defRPr sz="2500" b="1"/>
            </a:lvl6pPr>
            <a:lvl7pPr lvl="6" algn="l">
              <a:lnSpc>
                <a:spcPct val="100000"/>
              </a:lnSpc>
              <a:spcBef>
                <a:spcPts val="0"/>
              </a:spcBef>
              <a:spcAft>
                <a:spcPts val="0"/>
              </a:spcAft>
              <a:buSzPts val="2500"/>
              <a:buNone/>
              <a:defRPr sz="2500" b="1"/>
            </a:lvl7pPr>
            <a:lvl8pPr lvl="7" algn="l">
              <a:lnSpc>
                <a:spcPct val="100000"/>
              </a:lnSpc>
              <a:spcBef>
                <a:spcPts val="0"/>
              </a:spcBef>
              <a:spcAft>
                <a:spcPts val="0"/>
              </a:spcAft>
              <a:buSzPts val="2500"/>
              <a:buNone/>
              <a:defRPr sz="2500" b="1"/>
            </a:lvl8pPr>
            <a:lvl9pPr lvl="8" algn="l">
              <a:lnSpc>
                <a:spcPct val="100000"/>
              </a:lnSpc>
              <a:spcBef>
                <a:spcPts val="0"/>
              </a:spcBef>
              <a:spcAft>
                <a:spcPts val="0"/>
              </a:spcAft>
              <a:buSzPts val="2500"/>
              <a:buNone/>
              <a:defRPr sz="2500" b="1"/>
            </a:lvl9pPr>
          </a:lstStyle>
          <a:p>
            <a:endParaRPr/>
          </a:p>
        </p:txBody>
      </p:sp>
      <p:sp>
        <p:nvSpPr>
          <p:cNvPr id="75" name="Google Shape;75;p48"/>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76" name="Google Shape;76;p4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77" name="Google Shape;77;p48"/>
          <p:cNvSpPr txBox="1">
            <a:spLocks noGrp="1"/>
          </p:cNvSpPr>
          <p:nvPr>
            <p:ph type="body" idx="2"/>
          </p:nvPr>
        </p:nvSpPr>
        <p:spPr>
          <a:xfrm>
            <a:off x="668075" y="1788300"/>
            <a:ext cx="3626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78" name="Google Shape;78;p48"/>
          <p:cNvSpPr txBox="1">
            <a:spLocks noGrp="1"/>
          </p:cNvSpPr>
          <p:nvPr>
            <p:ph type="body" idx="3"/>
          </p:nvPr>
        </p:nvSpPr>
        <p:spPr>
          <a:xfrm>
            <a:off x="4849500" y="1788300"/>
            <a:ext cx="3593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79"/>
        <p:cNvGrpSpPr/>
        <p:nvPr/>
      </p:nvGrpSpPr>
      <p:grpSpPr>
        <a:xfrm>
          <a:off x="0" y="0"/>
          <a:ext cx="0" cy="0"/>
          <a:chOff x="0" y="0"/>
          <a:chExt cx="0" cy="0"/>
        </a:xfrm>
      </p:grpSpPr>
      <p:sp>
        <p:nvSpPr>
          <p:cNvPr id="80" name="Google Shape;80;p49"/>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49"/>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82" name="Google Shape;82;p49"/>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3" name="Google Shape;83;p49"/>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4" name="Google Shape;84;p49"/>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5" name="Google Shape;85;p49"/>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6" name="Google Shape;86;p49"/>
          <p:cNvSpPr txBox="1">
            <a:spLocks noGrp="1"/>
          </p:cNvSpPr>
          <p:nvPr>
            <p:ph type="body" idx="1"/>
          </p:nvPr>
        </p:nvSpPr>
        <p:spPr>
          <a:xfrm>
            <a:off x="197400" y="619125"/>
            <a:ext cx="4194300" cy="265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87" name="Google Shape;87;p4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88"/>
        <p:cNvGrpSpPr/>
        <p:nvPr/>
      </p:nvGrpSpPr>
      <p:grpSpPr>
        <a:xfrm>
          <a:off x="0" y="0"/>
          <a:ext cx="0" cy="0"/>
          <a:chOff x="0" y="0"/>
          <a:chExt cx="0" cy="0"/>
        </a:xfrm>
      </p:grpSpPr>
      <p:sp>
        <p:nvSpPr>
          <p:cNvPr id="89" name="Google Shape;89;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5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4300" b="1">
                <a:solidFill>
                  <a:srgbClr val="000000"/>
                </a:solidFill>
              </a:defRPr>
            </a:lvl2pPr>
            <a:lvl3pPr lvl="2" algn="ctr">
              <a:lnSpc>
                <a:spcPct val="100000"/>
              </a:lnSpc>
              <a:spcBef>
                <a:spcPts val="0"/>
              </a:spcBef>
              <a:spcAft>
                <a:spcPts val="0"/>
              </a:spcAft>
              <a:buClr>
                <a:srgbClr val="000000"/>
              </a:buClr>
              <a:buSzPts val="4300"/>
              <a:buNone/>
              <a:defRPr sz="4300" b="1">
                <a:solidFill>
                  <a:srgbClr val="000000"/>
                </a:solidFill>
              </a:defRPr>
            </a:lvl3pPr>
            <a:lvl4pPr lvl="3" algn="ctr">
              <a:lnSpc>
                <a:spcPct val="100000"/>
              </a:lnSpc>
              <a:spcBef>
                <a:spcPts val="0"/>
              </a:spcBef>
              <a:spcAft>
                <a:spcPts val="0"/>
              </a:spcAft>
              <a:buClr>
                <a:srgbClr val="000000"/>
              </a:buClr>
              <a:buSzPts val="4300"/>
              <a:buNone/>
              <a:defRPr sz="4300" b="1">
                <a:solidFill>
                  <a:srgbClr val="000000"/>
                </a:solidFill>
              </a:defRPr>
            </a:lvl4pPr>
            <a:lvl5pPr lvl="4" algn="ctr">
              <a:lnSpc>
                <a:spcPct val="100000"/>
              </a:lnSpc>
              <a:spcBef>
                <a:spcPts val="0"/>
              </a:spcBef>
              <a:spcAft>
                <a:spcPts val="0"/>
              </a:spcAft>
              <a:buClr>
                <a:srgbClr val="000000"/>
              </a:buClr>
              <a:buSzPts val="4300"/>
              <a:buNone/>
              <a:defRPr sz="4300" b="1">
                <a:solidFill>
                  <a:srgbClr val="000000"/>
                </a:solidFill>
              </a:defRPr>
            </a:lvl5pPr>
            <a:lvl6pPr lvl="5" algn="ctr">
              <a:lnSpc>
                <a:spcPct val="100000"/>
              </a:lnSpc>
              <a:spcBef>
                <a:spcPts val="0"/>
              </a:spcBef>
              <a:spcAft>
                <a:spcPts val="0"/>
              </a:spcAft>
              <a:buClr>
                <a:srgbClr val="000000"/>
              </a:buClr>
              <a:buSzPts val="4300"/>
              <a:buNone/>
              <a:defRPr sz="4300" b="1">
                <a:solidFill>
                  <a:srgbClr val="000000"/>
                </a:solidFill>
              </a:defRPr>
            </a:lvl6pPr>
            <a:lvl7pPr lvl="6" algn="ctr">
              <a:lnSpc>
                <a:spcPct val="100000"/>
              </a:lnSpc>
              <a:spcBef>
                <a:spcPts val="0"/>
              </a:spcBef>
              <a:spcAft>
                <a:spcPts val="0"/>
              </a:spcAft>
              <a:buClr>
                <a:srgbClr val="000000"/>
              </a:buClr>
              <a:buSzPts val="4300"/>
              <a:buNone/>
              <a:defRPr sz="4300" b="1">
                <a:solidFill>
                  <a:srgbClr val="000000"/>
                </a:solidFill>
              </a:defRPr>
            </a:lvl7pPr>
            <a:lvl8pPr lvl="7" algn="ctr">
              <a:lnSpc>
                <a:spcPct val="100000"/>
              </a:lnSpc>
              <a:spcBef>
                <a:spcPts val="0"/>
              </a:spcBef>
              <a:spcAft>
                <a:spcPts val="0"/>
              </a:spcAft>
              <a:buClr>
                <a:srgbClr val="000000"/>
              </a:buClr>
              <a:buSzPts val="4300"/>
              <a:buNone/>
              <a:defRPr sz="4300" b="1">
                <a:solidFill>
                  <a:srgbClr val="000000"/>
                </a:solidFill>
              </a:defRPr>
            </a:lvl8pPr>
            <a:lvl9pPr lvl="8" algn="ctr">
              <a:lnSpc>
                <a:spcPct val="100000"/>
              </a:lnSpc>
              <a:spcBef>
                <a:spcPts val="0"/>
              </a:spcBef>
              <a:spcAft>
                <a:spcPts val="0"/>
              </a:spcAft>
              <a:buClr>
                <a:srgbClr val="000000"/>
              </a:buClr>
              <a:buSzPts val="4300"/>
              <a:buNone/>
              <a:defRPr sz="4300" b="1">
                <a:solidFill>
                  <a:srgbClr val="000000"/>
                </a:solidFill>
              </a:defRPr>
            </a:lvl9pPr>
          </a:lstStyle>
          <a:p>
            <a:endParaRPr/>
          </a:p>
        </p:txBody>
      </p:sp>
      <p:sp>
        <p:nvSpPr>
          <p:cNvPr id="91" name="Google Shape;91;p5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92" name="Google Shape;92;p50"/>
          <p:cNvSpPr txBox="1">
            <a:spLocks noGrp="1"/>
          </p:cNvSpPr>
          <p:nvPr>
            <p:ph type="body" idx="2"/>
          </p:nvPr>
        </p:nvSpPr>
        <p:spPr>
          <a:xfrm>
            <a:off x="4899825" y="1375125"/>
            <a:ext cx="3532800" cy="2115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94"/>
        <p:cNvGrpSpPr/>
        <p:nvPr/>
      </p:nvGrpSpPr>
      <p:grpSpPr>
        <a:xfrm>
          <a:off x="0" y="0"/>
          <a:ext cx="0" cy="0"/>
          <a:chOff x="0" y="0"/>
          <a:chExt cx="0" cy="0"/>
        </a:xfrm>
      </p:grpSpPr>
      <p:sp>
        <p:nvSpPr>
          <p:cNvPr id="95" name="Google Shape;95;p5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96" name="Google Shape;96;p51"/>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000000"/>
                </a:solidFill>
                <a:latin typeface="Helvetica Neue"/>
                <a:ea typeface="Helvetica Neue"/>
                <a:cs typeface="Helvetica Neue"/>
                <a:sym typeface="Helvetica Neue"/>
              </a:rPr>
              <a:t>Contact</a:t>
            </a:r>
            <a:endParaRPr sz="2800" b="1" i="0" u="none" strike="noStrike" cap="none">
              <a:solidFill>
                <a:srgbClr val="000000"/>
              </a:solidFill>
              <a:latin typeface="Helvetica Neue"/>
              <a:ea typeface="Helvetica Neue"/>
              <a:cs typeface="Helvetica Neue"/>
              <a:sym typeface="Helvetica Neue"/>
            </a:endParaRPr>
          </a:p>
        </p:txBody>
      </p:sp>
      <p:sp>
        <p:nvSpPr>
          <p:cNvPr id="97" name="Google Shape;97;p51"/>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ES" sz="135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15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Phone: </a:t>
            </a:r>
            <a:r>
              <a:rPr lang="es-ES" sz="12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none" strike="noStrike" cap="none">
                <a:solidFill>
                  <a:schemeClr val="dk1"/>
                </a:solidFill>
                <a:highlight>
                  <a:srgbClr val="F6F8F9"/>
                </a:highlight>
                <a:latin typeface="Helvetica Neue"/>
                <a:ea typeface="Helvetica Neue"/>
                <a:cs typeface="Helvetica Neue"/>
                <a:sym typeface="Helvetica Neue"/>
              </a:rPr>
              <a:t>synodus@synod.va</a:t>
            </a:r>
            <a:r>
              <a:rPr lang="es-ES" sz="1200" b="0" i="0" u="none" strike="noStrike" cap="none">
                <a:solidFill>
                  <a:srgbClr val="000000"/>
                </a:solidFill>
                <a:latin typeface="Helvetica Neue"/>
                <a:ea typeface="Helvetica Neue"/>
                <a:cs typeface="Helvetica Neue"/>
                <a:sym typeface="Helvetica Neue"/>
              </a:rPr>
              <a:t> </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sng" strike="noStrike" cap="none">
                <a:solidFill>
                  <a:schemeClr val="hlink"/>
                </a:solidFill>
                <a:latin typeface="Helvetica Neue"/>
                <a:ea typeface="Helvetica Neue"/>
                <a:cs typeface="Helvetica Neue"/>
                <a:sym typeface="Helvetica Neue"/>
                <a:hlinkClick r:id="rId2"/>
              </a:rPr>
              <a:t>www.synod.va</a:t>
            </a:r>
            <a:endParaRPr sz="1200" b="0" i="0" u="none" strike="noStrike" cap="none">
              <a:solidFill>
                <a:srgbClr val="000000"/>
              </a:solidFill>
              <a:latin typeface="Helvetica Neue"/>
              <a:ea typeface="Helvetica Neue"/>
              <a:cs typeface="Helvetica Neue"/>
              <a:sym typeface="Helvetica Neue"/>
            </a:endParaRPr>
          </a:p>
        </p:txBody>
      </p:sp>
      <p:pic>
        <p:nvPicPr>
          <p:cNvPr id="98" name="Google Shape;98;p51">
            <a:hlinkClick r:id="rId3"/>
          </p:cNvPr>
          <p:cNvPicPr preferRelativeResize="0"/>
          <p:nvPr/>
        </p:nvPicPr>
        <p:blipFill rotWithShape="1">
          <a:blip r:embed="rId4">
            <a:alphaModFix/>
          </a:blip>
          <a:srcRect/>
          <a:stretch/>
        </p:blipFill>
        <p:spPr>
          <a:xfrm>
            <a:off x="2854076" y="3799726"/>
            <a:ext cx="330397" cy="330400"/>
          </a:xfrm>
          <a:prstGeom prst="rect">
            <a:avLst/>
          </a:prstGeom>
          <a:noFill/>
          <a:ln>
            <a:noFill/>
          </a:ln>
        </p:spPr>
      </p:pic>
      <p:pic>
        <p:nvPicPr>
          <p:cNvPr id="99" name="Google Shape;99;p51">
            <a:hlinkClick r:id="rId5"/>
          </p:cNvPr>
          <p:cNvPicPr preferRelativeResize="0"/>
          <p:nvPr/>
        </p:nvPicPr>
        <p:blipFill rotWithShape="1">
          <a:blip r:embed="rId6">
            <a:alphaModFix/>
          </a:blip>
          <a:srcRect/>
          <a:stretch/>
        </p:blipFill>
        <p:spPr>
          <a:xfrm>
            <a:off x="3348849" y="3822605"/>
            <a:ext cx="284639" cy="284641"/>
          </a:xfrm>
          <a:prstGeom prst="rect">
            <a:avLst/>
          </a:prstGeom>
          <a:noFill/>
          <a:ln>
            <a:noFill/>
          </a:ln>
        </p:spPr>
      </p:pic>
      <p:cxnSp>
        <p:nvCxnSpPr>
          <p:cNvPr id="100" name="Google Shape;100;p51"/>
          <p:cNvCxnSpPr/>
          <p:nvPr/>
        </p:nvCxnSpPr>
        <p:spPr>
          <a:xfrm>
            <a:off x="2405075" y="1785950"/>
            <a:ext cx="3334800" cy="0"/>
          </a:xfrm>
          <a:prstGeom prst="straightConnector1">
            <a:avLst/>
          </a:prstGeom>
          <a:noFill/>
          <a:ln w="19050" cap="flat" cmpd="sng">
            <a:solidFill>
              <a:srgbClr val="DEAB6F"/>
            </a:solidFill>
            <a:prstDash val="solid"/>
            <a:round/>
            <a:headEnd type="none" w="sm" len="sm"/>
            <a:tailEnd type="none" w="sm" len="sm"/>
          </a:ln>
        </p:spPr>
      </p:cxnSp>
      <p:pic>
        <p:nvPicPr>
          <p:cNvPr id="101" name="Google Shape;101;p51">
            <a:hlinkClick r:id="rId7"/>
          </p:cNvPr>
          <p:cNvPicPr preferRelativeResize="0"/>
          <p:nvPr/>
        </p:nvPicPr>
        <p:blipFill rotWithShape="1">
          <a:blip r:embed="rId8">
            <a:alphaModFix/>
          </a:blip>
          <a:srcRect l="2417" r="2416"/>
          <a:stretch/>
        </p:blipFill>
        <p:spPr>
          <a:xfrm>
            <a:off x="2405075" y="3822614"/>
            <a:ext cx="284625" cy="284625"/>
          </a:xfrm>
          <a:prstGeom prst="rect">
            <a:avLst/>
          </a:prstGeom>
          <a:noFill/>
          <a:ln>
            <a:noFill/>
          </a:ln>
        </p:spPr>
      </p:pic>
      <p:pic>
        <p:nvPicPr>
          <p:cNvPr id="102" name="Google Shape;102;p51">
            <a:hlinkClick r:id="rId5"/>
          </p:cNvPr>
          <p:cNvPicPr preferRelativeResize="0"/>
          <p:nvPr/>
        </p:nvPicPr>
        <p:blipFill rotWithShape="1">
          <a:blip r:embed="rId9">
            <a:alphaModFix/>
          </a:blip>
          <a:srcRect t="2325" b="2326"/>
          <a:stretch/>
        </p:blipFill>
        <p:spPr>
          <a:xfrm>
            <a:off x="3797849" y="3822605"/>
            <a:ext cx="284638" cy="2846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03"/>
        <p:cNvGrpSpPr/>
        <p:nvPr/>
      </p:nvGrpSpPr>
      <p:grpSpPr>
        <a:xfrm>
          <a:off x="0" y="0"/>
          <a:ext cx="0" cy="0"/>
          <a:chOff x="0" y="0"/>
          <a:chExt cx="0" cy="0"/>
        </a:xfrm>
      </p:grpSpPr>
      <p:sp>
        <p:nvSpPr>
          <p:cNvPr id="104" name="Google Shape;104;p52"/>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4900" b="0" i="0" u="none" strike="noStrike" cap="none">
              <a:solidFill>
                <a:srgbClr val="B21444"/>
              </a:solidFill>
              <a:latin typeface="Helvetica Neue"/>
              <a:ea typeface="Helvetica Neue"/>
              <a:cs typeface="Helvetica Neue"/>
              <a:sym typeface="Helvetica Neue"/>
            </a:endParaRPr>
          </a:p>
        </p:txBody>
      </p:sp>
      <p:sp>
        <p:nvSpPr>
          <p:cNvPr id="105" name="Google Shape;105;p52"/>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106"/>
        <p:cNvGrpSpPr/>
        <p:nvPr/>
      </p:nvGrpSpPr>
      <p:grpSpPr>
        <a:xfrm>
          <a:off x="0" y="0"/>
          <a:ext cx="0" cy="0"/>
          <a:chOff x="0" y="0"/>
          <a:chExt cx="0" cy="0"/>
        </a:xfrm>
      </p:grpSpPr>
      <p:sp>
        <p:nvSpPr>
          <p:cNvPr id="107" name="Google Shape;107;p53"/>
          <p:cNvSpPr txBox="1">
            <a:spLocks noGrp="1"/>
          </p:cNvSpPr>
          <p:nvPr>
            <p:ph type="title"/>
          </p:nvPr>
        </p:nvSpPr>
        <p:spPr>
          <a:xfrm>
            <a:off x="852825" y="896725"/>
            <a:ext cx="7255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108" name="Google Shape;108;p53"/>
          <p:cNvSpPr txBox="1">
            <a:spLocks noGrp="1"/>
          </p:cNvSpPr>
          <p:nvPr>
            <p:ph type="body" idx="1"/>
          </p:nvPr>
        </p:nvSpPr>
        <p:spPr>
          <a:xfrm>
            <a:off x="852825" y="1589673"/>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109" name="Google Shape;109;p53"/>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110" name="Google Shape;110;p5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111" name="Google Shape;111;p53"/>
          <p:cNvSpPr txBox="1">
            <a:spLocks noGrp="1"/>
          </p:cNvSpPr>
          <p:nvPr>
            <p:ph type="body" idx="3"/>
          </p:nvPr>
        </p:nvSpPr>
        <p:spPr>
          <a:xfrm>
            <a:off x="4697050" y="1589675"/>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4" name="Google Shape;114;p54"/>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115" name="Google Shape;115;p54"/>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17"/>
        <p:cNvGrpSpPr/>
        <p:nvPr/>
      </p:nvGrpSpPr>
      <p:grpSpPr>
        <a:xfrm>
          <a:off x="0" y="0"/>
          <a:ext cx="0" cy="0"/>
          <a:chOff x="0" y="0"/>
          <a:chExt cx="0" cy="0"/>
        </a:xfrm>
      </p:grpSpPr>
      <p:sp>
        <p:nvSpPr>
          <p:cNvPr id="18" name="Google Shape;18;p39"/>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000" b="0" i="0" u="none" strike="noStrike" cap="none">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4879050" y="1586675"/>
            <a:ext cx="2816400" cy="1824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276300" y="1227975"/>
            <a:ext cx="48027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283475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26" name="Google Shape;26;p4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27" name="Google Shape;27;p40"/>
          <p:cNvSpPr txBox="1">
            <a:spLocks noGrp="1"/>
          </p:cNvSpPr>
          <p:nvPr>
            <p:ph type="body" idx="3"/>
          </p:nvPr>
        </p:nvSpPr>
        <p:spPr>
          <a:xfrm>
            <a:off x="27630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3581400" y="4729162"/>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5715000" y="4729162"/>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34"/>
        <p:cNvGrpSpPr/>
        <p:nvPr/>
      </p:nvGrpSpPr>
      <p:grpSpPr>
        <a:xfrm>
          <a:off x="0" y="0"/>
          <a:ext cx="0" cy="0"/>
          <a:chOff x="0" y="0"/>
          <a:chExt cx="0" cy="0"/>
        </a:xfrm>
      </p:grpSpPr>
      <p:sp>
        <p:nvSpPr>
          <p:cNvPr id="35" name="Google Shape;35;p42"/>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36" name="Google Shape;36;p4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37" name="Google Shape;37;p42"/>
          <p:cNvSpPr txBox="1">
            <a:spLocks noGrp="1"/>
          </p:cNvSpPr>
          <p:nvPr>
            <p:ph type="body" idx="1"/>
          </p:nvPr>
        </p:nvSpPr>
        <p:spPr>
          <a:xfrm>
            <a:off x="678375" y="1670625"/>
            <a:ext cx="5082900" cy="1154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7" b="29969"/>
          <a:stretch/>
        </p:blipFill>
        <p:spPr>
          <a:xfrm>
            <a:off x="2138850" y="2454475"/>
            <a:ext cx="6469975" cy="2689026"/>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2764950" y="-71575"/>
            <a:ext cx="6469975" cy="3116000"/>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27400" y="1522725"/>
            <a:ext cx="3617975" cy="3468375"/>
          </a:xfrm>
          <a:prstGeom prst="rect">
            <a:avLst/>
          </a:prstGeom>
          <a:noFill/>
          <a:ln>
            <a:noFill/>
          </a:ln>
        </p:spPr>
      </p:pic>
      <p:sp>
        <p:nvSpPr>
          <p:cNvPr id="43" name="Google Shape;43;p4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44" name="Google Shape;44;p4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25" y="1266900"/>
            <a:ext cx="9144000" cy="1704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2350650" y="3047400"/>
            <a:ext cx="4442700" cy="5553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0" name="Google Shape;50;p44"/>
          <p:cNvSpPr txBox="1">
            <a:spLocks noGrp="1"/>
          </p:cNvSpPr>
          <p:nvPr>
            <p:ph type="body" idx="1"/>
          </p:nvPr>
        </p:nvSpPr>
        <p:spPr>
          <a:xfrm>
            <a:off x="1253250" y="1789500"/>
            <a:ext cx="6637500" cy="14121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52" name="Google Shape;52;p4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5" name="Google Shape;55;p45"/>
          <p:cNvSpPr txBox="1">
            <a:spLocks noGrp="1"/>
          </p:cNvSpPr>
          <p:nvPr>
            <p:ph type="body" idx="1"/>
          </p:nvPr>
        </p:nvSpPr>
        <p:spPr>
          <a:xfrm>
            <a:off x="1073700" y="3975530"/>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56" name="Google Shape;56;p4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57"/>
        <p:cNvGrpSpPr/>
        <p:nvPr/>
      </p:nvGrpSpPr>
      <p:grpSpPr>
        <a:xfrm>
          <a:off x="0" y="0"/>
          <a:ext cx="0" cy="0"/>
          <a:chOff x="0" y="0"/>
          <a:chExt cx="0" cy="0"/>
        </a:xfrm>
      </p:grpSpPr>
      <p:sp>
        <p:nvSpPr>
          <p:cNvPr id="58" name="Google Shape;58;p46"/>
          <p:cNvSpPr txBox="1">
            <a:spLocks noGrp="1"/>
          </p:cNvSpPr>
          <p:nvPr>
            <p:ph type="title"/>
          </p:nvPr>
        </p:nvSpPr>
        <p:spPr>
          <a:xfrm>
            <a:off x="846225" y="1353925"/>
            <a:ext cx="3203700" cy="504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59" name="Google Shape;59;p46"/>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60" name="Google Shape;60;p46"/>
          <p:cNvSpPr txBox="1">
            <a:spLocks noGrp="1"/>
          </p:cNvSpPr>
          <p:nvPr>
            <p:ph type="body" idx="2"/>
          </p:nvPr>
        </p:nvSpPr>
        <p:spPr>
          <a:xfrm>
            <a:off x="846225" y="1915750"/>
            <a:ext cx="3203700" cy="2367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1" name="Google Shape;61;p4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sp>
        <p:nvSpPr>
          <p:cNvPr id="62" name="Google Shape;62;p46"/>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3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‹Nº›</a:t>
            </a:fld>
            <a:endParaRPr/>
          </a:p>
        </p:txBody>
      </p:sp>
      <p:pic>
        <p:nvPicPr>
          <p:cNvPr id="8" name="Google Shape;8;p37"/>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a:p>
        </p:txBody>
      </p:sp>
      <p:sp>
        <p:nvSpPr>
          <p:cNvPr id="11" name="Google Shape;11;p37"/>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vatican.va/content/francesco/es/speeches/2015/october/documents/papa-francesco_20151017_50-anniversario-sinodo.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21" name="Google Shape;121;p1"/>
          <p:cNvSpPr txBox="1">
            <a:spLocks noGrp="1"/>
          </p:cNvSpPr>
          <p:nvPr>
            <p:ph type="title"/>
          </p:nvPr>
        </p:nvSpPr>
        <p:spPr>
          <a:xfrm>
            <a:off x="230921" y="1212837"/>
            <a:ext cx="8913079" cy="1576163"/>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22222"/>
              <a:buNone/>
            </a:pPr>
            <a:r>
              <a:rPr lang="es-ES"/>
              <a:t>Por una Iglesia sinodal: comunión, participación y misión</a:t>
            </a:r>
            <a:endParaRPr sz="4000">
              <a:solidFill>
                <a:srgbClr val="DE8F32"/>
              </a:solidFill>
              <a:latin typeface="Avenir"/>
              <a:ea typeface="Avenir"/>
              <a:cs typeface="Avenir"/>
              <a:sym typeface="Avenir"/>
            </a:endParaRPr>
          </a:p>
        </p:txBody>
      </p:sp>
      <p:sp>
        <p:nvSpPr>
          <p:cNvPr id="122" name="Google Shape;122;p1"/>
          <p:cNvSpPr txBox="1">
            <a:spLocks noGrp="1"/>
          </p:cNvSpPr>
          <p:nvPr>
            <p:ph type="subTitle" idx="1"/>
          </p:nvPr>
        </p:nvSpPr>
        <p:spPr>
          <a:xfrm>
            <a:off x="1693333" y="2855579"/>
            <a:ext cx="7360355" cy="1953487"/>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SzPts val="2200"/>
              <a:buNone/>
            </a:pPr>
            <a:endParaRPr sz="2000" i="1">
              <a:solidFill>
                <a:srgbClr val="DE8F32"/>
              </a:solidFill>
              <a:latin typeface="Avenir"/>
              <a:ea typeface="Avenir"/>
              <a:cs typeface="Avenir"/>
              <a:sym typeface="Avenir"/>
            </a:endParaRPr>
          </a:p>
          <a:p>
            <a:pPr marL="0" lvl="0" indent="0" algn="ctr" rtl="0">
              <a:lnSpc>
                <a:spcPct val="90000"/>
              </a:lnSpc>
              <a:spcBef>
                <a:spcPts val="0"/>
              </a:spcBef>
              <a:spcAft>
                <a:spcPts val="0"/>
              </a:spcAft>
              <a:buSzPts val="2200"/>
              <a:buNone/>
            </a:pPr>
            <a:r>
              <a:rPr lang="es-ES" sz="2000" b="1"/>
              <a:t>Secretaría General del Sínodo de los Obispos</a:t>
            </a:r>
            <a:endParaRPr sz="20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10</a:t>
            </a:fld>
            <a:endParaRPr/>
          </a:p>
        </p:txBody>
      </p:sp>
      <p:pic>
        <p:nvPicPr>
          <p:cNvPr id="187" name="Google Shape;187;p10" descr="C:\Users\nathalie.becquart\Desktop\Synodes\Photos synode\IMG-20181016-WA0000.jpg"/>
          <p:cNvPicPr preferRelativeResize="0"/>
          <p:nvPr/>
        </p:nvPicPr>
        <p:blipFill rotWithShape="1">
          <a:blip r:embed="rId3">
            <a:alphaModFix/>
          </a:blip>
          <a:srcRect/>
          <a:stretch/>
        </p:blipFill>
        <p:spPr>
          <a:xfrm>
            <a:off x="1384638" y="25074"/>
            <a:ext cx="6214348" cy="46607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3200">
                <a:latin typeface="Avenir"/>
                <a:ea typeface="Avenir"/>
                <a:cs typeface="Avenir"/>
                <a:sym typeface="Avenir"/>
              </a:rPr>
              <a:t>De un evento a un proceso</a:t>
            </a:r>
            <a:endParaRPr sz="3200">
              <a:latin typeface="Avenir"/>
              <a:ea typeface="Avenir"/>
              <a:cs typeface="Avenir"/>
              <a:sym typeface="Avenir"/>
            </a:endParaRPr>
          </a:p>
        </p:txBody>
      </p:sp>
      <p:sp>
        <p:nvSpPr>
          <p:cNvPr id="193" name="Google Shape;193;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Font typeface="Noto Sans Symbols"/>
              <a:buChar char="⮚"/>
            </a:pPr>
            <a:r>
              <a:rPr lang="es-ES" sz="2200">
                <a:latin typeface="Avenir"/>
                <a:ea typeface="Avenir"/>
                <a:cs typeface="Avenir"/>
                <a:sym typeface="Avenir"/>
              </a:rPr>
              <a:t>La novedad de </a:t>
            </a:r>
            <a:r>
              <a:rPr lang="es-ES" sz="2200" i="1">
                <a:latin typeface="Avenir"/>
                <a:ea typeface="Avenir"/>
                <a:cs typeface="Avenir"/>
                <a:sym typeface="Avenir"/>
              </a:rPr>
              <a:t>Episcopalis communio</a:t>
            </a:r>
            <a:r>
              <a:rPr lang="es-ES" sz="2200">
                <a:latin typeface="Avenir"/>
                <a:ea typeface="Avenir"/>
                <a:cs typeface="Avenir"/>
                <a:sym typeface="Avenir"/>
              </a:rPr>
              <a:t>:</a:t>
            </a:r>
            <a:endParaRPr/>
          </a:p>
          <a:p>
            <a:pPr marL="152400" lvl="0" indent="0" algn="l" rtl="0">
              <a:lnSpc>
                <a:spcPct val="115000"/>
              </a:lnSpc>
              <a:spcBef>
                <a:spcPts val="0"/>
              </a:spcBef>
              <a:spcAft>
                <a:spcPts val="0"/>
              </a:spcAft>
              <a:buSzPts val="1200"/>
              <a:buNone/>
            </a:pPr>
            <a:endParaRPr>
              <a:latin typeface="Avenir"/>
              <a:ea typeface="Avenir"/>
              <a:cs typeface="Avenir"/>
              <a:sym typeface="Avenir"/>
            </a:endParaRPr>
          </a:p>
          <a:p>
            <a:pPr marL="82550" lvl="0" indent="0" algn="ctr" rtl="0">
              <a:lnSpc>
                <a:spcPct val="115000"/>
              </a:lnSpc>
              <a:spcBef>
                <a:spcPts val="0"/>
              </a:spcBef>
              <a:spcAft>
                <a:spcPts val="0"/>
              </a:spcAft>
              <a:buSzPts val="1200"/>
              <a:buNone/>
            </a:pPr>
            <a:r>
              <a:rPr lang="es-ES" sz="2200" b="1">
                <a:latin typeface="Avenir"/>
                <a:ea typeface="Avenir"/>
                <a:cs typeface="Avenir"/>
                <a:sym typeface="Avenir"/>
              </a:rPr>
              <a:t>Art. 4: </a:t>
            </a:r>
            <a:r>
              <a:rPr lang="es-ES" sz="2200" b="1" i="1">
                <a:latin typeface="Avenir"/>
                <a:ea typeface="Avenir"/>
                <a:cs typeface="Avenir"/>
                <a:sym typeface="Avenir"/>
              </a:rPr>
              <a:t>Etapas de la Asamblea Sinodal</a:t>
            </a:r>
            <a:endParaRPr/>
          </a:p>
          <a:p>
            <a:pPr marL="82550" lvl="0" indent="0" algn="ctr" rtl="0">
              <a:lnSpc>
                <a:spcPct val="115000"/>
              </a:lnSpc>
              <a:spcBef>
                <a:spcPts val="0"/>
              </a:spcBef>
              <a:spcAft>
                <a:spcPts val="0"/>
              </a:spcAft>
              <a:buSzPts val="1200"/>
              <a:buNone/>
            </a:pPr>
            <a:r>
              <a:rPr lang="es-ES" sz="2200">
                <a:latin typeface="Avenir"/>
                <a:ea typeface="Avenir"/>
                <a:cs typeface="Avenir"/>
                <a:sym typeface="Avenir"/>
              </a:rPr>
              <a:t>Cada Asamblea Sinodal se desarrolla en fases sucesivas:</a:t>
            </a:r>
            <a:endParaRPr/>
          </a:p>
          <a:p>
            <a:pPr marL="996950" lvl="1" indent="-45720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La fase de preparación</a:t>
            </a:r>
            <a:endParaRPr sz="2200">
              <a:latin typeface="Avenir"/>
              <a:ea typeface="Avenir"/>
              <a:cs typeface="Avenir"/>
              <a:sym typeface="Avenir"/>
            </a:endParaRPr>
          </a:p>
          <a:p>
            <a:pPr marL="996950" lvl="1" indent="-45720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La fase de celebración</a:t>
            </a:r>
            <a:endParaRPr/>
          </a:p>
          <a:p>
            <a:pPr marL="996950" lvl="1" indent="-45720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La fase de puesta en práctica</a:t>
            </a:r>
            <a:endParaRPr sz="22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xfrm>
            <a:off x="176383" y="369712"/>
            <a:ext cx="8842679" cy="6534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700" i="1">
                <a:latin typeface="Avenir"/>
                <a:ea typeface="Avenir"/>
                <a:cs typeface="Avenir"/>
                <a:sym typeface="Avenir"/>
              </a:rPr>
              <a:t>Episcopalis Communio </a:t>
            </a:r>
            <a:r>
              <a:rPr lang="es-ES" sz="2700">
                <a:latin typeface="Avenir"/>
                <a:ea typeface="Avenir"/>
                <a:cs typeface="Avenir"/>
                <a:sym typeface="Avenir"/>
              </a:rPr>
              <a:t>subraya la fase local</a:t>
            </a:r>
            <a:endParaRPr sz="2700">
              <a:latin typeface="Avenir"/>
              <a:ea typeface="Avenir"/>
              <a:cs typeface="Avenir"/>
              <a:sym typeface="Avenir"/>
            </a:endParaRPr>
          </a:p>
        </p:txBody>
      </p:sp>
      <p:sp>
        <p:nvSpPr>
          <p:cNvPr id="200" name="Google Shape;200;p12"/>
          <p:cNvSpPr txBox="1">
            <a:spLocks noGrp="1"/>
          </p:cNvSpPr>
          <p:nvPr>
            <p:ph type="body" idx="1"/>
          </p:nvPr>
        </p:nvSpPr>
        <p:spPr>
          <a:xfrm>
            <a:off x="899592" y="1091950"/>
            <a:ext cx="8023014" cy="3690443"/>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1800"/>
              <a:t>6:</a:t>
            </a:r>
            <a:r>
              <a:rPr lang="es-ES" sz="1700">
                <a:solidFill>
                  <a:srgbClr val="000000"/>
                </a:solidFill>
                <a:latin typeface="Avenir"/>
                <a:ea typeface="Avenir"/>
                <a:cs typeface="Avenir"/>
                <a:sym typeface="Avenir"/>
              </a:rPr>
              <a:t> “También el Sínodo de los Obispos debe convertirse cada vez más en un instrumento privilegiado para </a:t>
            </a:r>
            <a:r>
              <a:rPr lang="es-ES" sz="1700" b="1">
                <a:solidFill>
                  <a:srgbClr val="000000"/>
                </a:solidFill>
                <a:latin typeface="Avenir"/>
                <a:ea typeface="Avenir"/>
                <a:cs typeface="Avenir"/>
                <a:sym typeface="Avenir"/>
              </a:rPr>
              <a:t>escuchar al Pueblo de Dios.</a:t>
            </a:r>
            <a:r>
              <a:rPr lang="es-ES" sz="1700">
                <a:solidFill>
                  <a:srgbClr val="000000"/>
                </a:solidFill>
                <a:latin typeface="Avenir"/>
                <a:ea typeface="Avenir"/>
                <a:cs typeface="Avenir"/>
                <a:sym typeface="Avenir"/>
              </a:rPr>
              <a:t>”</a:t>
            </a:r>
            <a:endParaRPr/>
          </a:p>
          <a:p>
            <a:pPr marL="457200" lvl="0" indent="-304800" algn="l" rtl="0">
              <a:lnSpc>
                <a:spcPct val="115000"/>
              </a:lnSpc>
              <a:spcBef>
                <a:spcPts val="0"/>
              </a:spcBef>
              <a:spcAft>
                <a:spcPts val="0"/>
              </a:spcAft>
              <a:buSzPts val="1200"/>
              <a:buChar char="●"/>
            </a:pPr>
            <a:r>
              <a:rPr lang="es-ES" sz="1800"/>
              <a:t>7:</a:t>
            </a:r>
            <a:r>
              <a:rPr lang="es-ES" sz="1700">
                <a:solidFill>
                  <a:srgbClr val="000000"/>
                </a:solidFill>
                <a:latin typeface="Avenir"/>
                <a:ea typeface="Avenir"/>
                <a:cs typeface="Avenir"/>
                <a:sym typeface="Avenir"/>
              </a:rPr>
              <a:t> “La historia de la Iglesia testimonia ampliamente </a:t>
            </a:r>
            <a:r>
              <a:rPr lang="es-ES" sz="1700" b="1">
                <a:solidFill>
                  <a:srgbClr val="000000"/>
                </a:solidFill>
                <a:latin typeface="Avenir"/>
                <a:ea typeface="Avenir"/>
                <a:cs typeface="Avenir"/>
                <a:sym typeface="Avenir"/>
              </a:rPr>
              <a:t>la importancia del proceso consultivo</a:t>
            </a:r>
            <a:r>
              <a:rPr lang="es-ES" sz="1700">
                <a:solidFill>
                  <a:srgbClr val="000000"/>
                </a:solidFill>
                <a:latin typeface="Avenir"/>
                <a:ea typeface="Avenir"/>
                <a:cs typeface="Avenir"/>
                <a:sym typeface="Avenir"/>
              </a:rPr>
              <a:t>, para conocer el parecer de los pastores y de los fieles en lo que se refiere al bien de la Iglesia. Por eso es de gran importancia que, también en la preparación de las Asambleas sinodales, se cuide con especial atención la consulta de todas las Iglesias particulares.”</a:t>
            </a:r>
            <a:endParaRPr sz="1700">
              <a:solidFill>
                <a:srgbClr val="000000"/>
              </a:solidFill>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es-ES" sz="1600"/>
              <a:t>7:</a:t>
            </a:r>
            <a:r>
              <a:rPr lang="es-ES" sz="1600">
                <a:solidFill>
                  <a:srgbClr val="000000"/>
                </a:solidFill>
                <a:latin typeface="Avenir"/>
                <a:ea typeface="Avenir"/>
                <a:cs typeface="Avenir"/>
                <a:sym typeface="Avenir"/>
              </a:rPr>
              <a:t> “</a:t>
            </a:r>
            <a:r>
              <a:rPr lang="es-ES" sz="1700" b="1">
                <a:solidFill>
                  <a:srgbClr val="000000"/>
                </a:solidFill>
                <a:latin typeface="Avenir"/>
                <a:ea typeface="Avenir"/>
                <a:cs typeface="Avenir"/>
                <a:sym typeface="Avenir"/>
              </a:rPr>
              <a:t>El proceso sinodal tiene su punto de partida y también su punto de llegada en el Pueblo de Dios</a:t>
            </a:r>
            <a:r>
              <a:rPr lang="es-ES" sz="1700">
                <a:solidFill>
                  <a:srgbClr val="000000"/>
                </a:solidFill>
                <a:latin typeface="Avenir"/>
                <a:ea typeface="Avenir"/>
                <a:cs typeface="Avenir"/>
                <a:sym typeface="Avenir"/>
              </a:rPr>
              <a:t>, sobre el que deben derramarse los dones de gracia derramados por el Espíritu Santo a través de la reunión en asamblea de los Pastores.”</a:t>
            </a:r>
            <a:endParaRPr sz="1700">
              <a:solidFill>
                <a:srgbClr val="000000"/>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41227" y="441177"/>
            <a:ext cx="8802773" cy="664256"/>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2700" i="1">
                <a:latin typeface="Avenir"/>
                <a:ea typeface="Avenir"/>
                <a:cs typeface="Avenir"/>
                <a:sym typeface="Avenir"/>
              </a:rPr>
              <a:t>Episcopalis Communio </a:t>
            </a:r>
            <a:r>
              <a:rPr lang="es-ES" sz="2700">
                <a:latin typeface="Avenir"/>
                <a:ea typeface="Avenir"/>
                <a:cs typeface="Avenir"/>
                <a:sym typeface="Avenir"/>
              </a:rPr>
              <a:t>subraya la fase local</a:t>
            </a:r>
            <a:endParaRPr/>
          </a:p>
        </p:txBody>
      </p:sp>
      <p:sp>
        <p:nvSpPr>
          <p:cNvPr id="206" name="Google Shape;20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2200" b="1">
                <a:latin typeface="Avenir"/>
                <a:ea typeface="Avenir"/>
                <a:cs typeface="Avenir"/>
                <a:sym typeface="Avenir"/>
              </a:rPr>
              <a:t>Art. 6: </a:t>
            </a:r>
            <a:r>
              <a:rPr lang="es-ES" sz="2200" b="1" i="1">
                <a:latin typeface="Avenir"/>
                <a:ea typeface="Avenir"/>
                <a:cs typeface="Avenir"/>
                <a:sym typeface="Avenir"/>
              </a:rPr>
              <a:t>Consulta del Pueblo de Dios</a:t>
            </a: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 1. La consulta del Pueblo de Dios se realiza en las Iglesias particulares</a:t>
            </a: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a:t>
            </a: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En cada Iglesia particular los Obispos realizan la consulta del Pueblo de Dios sirviéndose de los Organismos de participación previstos por el derecho, sin excluir cualquier otra modalidad que juzguen oportuna.</a:t>
            </a:r>
            <a:endParaRPr sz="22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t="11395" b="14650"/>
          <a:stretch/>
        </p:blipFill>
        <p:spPr>
          <a:xfrm>
            <a:off x="4830945" y="525982"/>
            <a:ext cx="3584772" cy="4054110"/>
          </a:xfrm>
          <a:prstGeom prst="rect">
            <a:avLst/>
          </a:prstGeom>
          <a:noFill/>
          <a:ln>
            <a:noFill/>
          </a:ln>
        </p:spPr>
      </p:pic>
      <p:sp>
        <p:nvSpPr>
          <p:cNvPr id="212" name="Google Shape;212;p14"/>
          <p:cNvSpPr txBox="1">
            <a:spLocks noGrp="1"/>
          </p:cNvSpPr>
          <p:nvPr>
            <p:ph type="title"/>
          </p:nvPr>
        </p:nvSpPr>
        <p:spPr>
          <a:xfrm>
            <a:off x="166976" y="162465"/>
            <a:ext cx="4443982" cy="711475"/>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43999"/>
              <a:buNone/>
            </a:pPr>
            <a:r>
              <a:rPr lang="es-ES" sz="1900">
                <a:latin typeface="Avenir"/>
                <a:ea typeface="Avenir"/>
                <a:cs typeface="Avenir"/>
                <a:sym typeface="Avenir"/>
              </a:rPr>
              <a:t>La cuestión de fondo del </a:t>
            </a:r>
            <a:br>
              <a:rPr lang="es-ES" sz="1900">
                <a:latin typeface="Avenir"/>
                <a:ea typeface="Avenir"/>
                <a:cs typeface="Avenir"/>
                <a:sym typeface="Avenir"/>
              </a:rPr>
            </a:br>
            <a:r>
              <a:rPr lang="es-ES" sz="1900">
                <a:latin typeface="Avenir"/>
                <a:ea typeface="Avenir"/>
                <a:cs typeface="Avenir"/>
                <a:sym typeface="Avenir"/>
              </a:rPr>
              <a:t>Proceso Sinodal</a:t>
            </a:r>
            <a:endParaRPr sz="1900">
              <a:latin typeface="Avenir"/>
              <a:ea typeface="Avenir"/>
              <a:cs typeface="Avenir"/>
              <a:sym typeface="Avenir"/>
            </a:endParaRPr>
          </a:p>
        </p:txBody>
      </p:sp>
      <p:sp>
        <p:nvSpPr>
          <p:cNvPr id="213" name="Google Shape;213;p14"/>
          <p:cNvSpPr txBox="1">
            <a:spLocks noGrp="1"/>
          </p:cNvSpPr>
          <p:nvPr>
            <p:ph type="body" idx="2"/>
          </p:nvPr>
        </p:nvSpPr>
        <p:spPr>
          <a:xfrm>
            <a:off x="221922" y="800606"/>
            <a:ext cx="4447558" cy="1558579"/>
          </a:xfrm>
          <a:prstGeom prst="rect">
            <a:avLst/>
          </a:prstGeom>
          <a:noFill/>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None/>
            </a:pPr>
            <a:r>
              <a:rPr lang="es-ES" sz="1300">
                <a:latin typeface="Arial"/>
                <a:ea typeface="Arial"/>
                <a:cs typeface="Arial"/>
                <a:sym typeface="Arial"/>
              </a:rPr>
              <a:t>Una pregunta fundamental nos impulsa y nos guía: ¿cómo se realiza hoy, a diversos niveles (desde el local al universal) ese “caminar juntos” que permite a la Iglesia anunciar el Evangelio, de acuerdo a la misión que le fue confiada; y qué pasos el Espíritu nos invita a dar para crecer como Iglesia sinodal? </a:t>
            </a:r>
            <a:r>
              <a:rPr lang="es-ES" sz="1300">
                <a:latin typeface="Avenir"/>
                <a:ea typeface="Avenir"/>
                <a:cs typeface="Avenir"/>
                <a:sym typeface="Avenir"/>
              </a:rPr>
              <a:t>(</a:t>
            </a:r>
            <a:r>
              <a:rPr lang="es-ES" sz="1300" i="1">
                <a:latin typeface="Avenir"/>
                <a:ea typeface="Avenir"/>
                <a:cs typeface="Avenir"/>
                <a:sym typeface="Avenir"/>
              </a:rPr>
              <a:t>PD</a:t>
            </a:r>
            <a:r>
              <a:rPr lang="es-ES" sz="1300">
                <a:latin typeface="Avenir"/>
                <a:ea typeface="Avenir"/>
                <a:cs typeface="Avenir"/>
                <a:sym typeface="Avenir"/>
              </a:rPr>
              <a:t>, 2)</a:t>
            </a:r>
            <a:endParaRPr sz="1300">
              <a:latin typeface="Avenir"/>
              <a:ea typeface="Avenir"/>
              <a:cs typeface="Avenir"/>
              <a:sym typeface="Avenir"/>
            </a:endParaRPr>
          </a:p>
        </p:txBody>
      </p:sp>
      <p:sp>
        <p:nvSpPr>
          <p:cNvPr id="214" name="Google Shape;214;p1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14</a:t>
            </a:fld>
            <a:endParaRPr/>
          </a:p>
        </p:txBody>
      </p:sp>
      <p:sp>
        <p:nvSpPr>
          <p:cNvPr id="215" name="Google Shape;215;p14"/>
          <p:cNvSpPr txBox="1"/>
          <p:nvPr/>
        </p:nvSpPr>
        <p:spPr>
          <a:xfrm>
            <a:off x="166976" y="2274906"/>
            <a:ext cx="4443866" cy="72370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748"/>
              <a:buFont typeface="Helvetica Neue"/>
              <a:buNone/>
            </a:pPr>
            <a:r>
              <a:rPr lang="es-ES" sz="1700" b="1" i="0" u="none" strike="noStrike" cap="none">
                <a:solidFill>
                  <a:schemeClr val="dk1"/>
                </a:solidFill>
                <a:latin typeface="Avenir"/>
                <a:ea typeface="Avenir"/>
                <a:cs typeface="Avenir"/>
                <a:sym typeface="Avenir"/>
              </a:rPr>
              <a:t>Cuestión fundamental de la </a:t>
            </a:r>
            <a:endParaRPr sz="1700" b="1"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748"/>
              <a:buFont typeface="Helvetica Neue"/>
              <a:buNone/>
            </a:pPr>
            <a:r>
              <a:rPr lang="es-ES" sz="1700" b="1" i="0" u="none" strike="noStrike" cap="none">
                <a:solidFill>
                  <a:schemeClr val="dk1"/>
                </a:solidFill>
                <a:latin typeface="Avenir"/>
                <a:ea typeface="Avenir"/>
                <a:cs typeface="Avenir"/>
                <a:sym typeface="Avenir"/>
              </a:rPr>
              <a:t>consulta del Pueblo de Dios</a:t>
            </a:r>
            <a:endParaRPr sz="1700" b="1" i="0" u="none" strike="noStrike" cap="none">
              <a:solidFill>
                <a:schemeClr val="dk1"/>
              </a:solidFill>
              <a:latin typeface="Avenir"/>
              <a:ea typeface="Avenir"/>
              <a:cs typeface="Avenir"/>
              <a:sym typeface="Avenir"/>
            </a:endParaRPr>
          </a:p>
        </p:txBody>
      </p:sp>
      <p:sp>
        <p:nvSpPr>
          <p:cNvPr id="216" name="Google Shape;216;p14"/>
          <p:cNvSpPr txBox="1"/>
          <p:nvPr/>
        </p:nvSpPr>
        <p:spPr>
          <a:xfrm>
            <a:off x="517449" y="2998613"/>
            <a:ext cx="4210668" cy="1478906"/>
          </a:xfrm>
          <a:prstGeom prst="rect">
            <a:avLst/>
          </a:prstGeom>
          <a:noFill/>
          <a:ln>
            <a:noFill/>
          </a:ln>
        </p:spPr>
        <p:txBody>
          <a:bodyPr spcFirstLastPara="1" wrap="square" lIns="91425" tIns="91425" rIns="91425" bIns="91425" anchor="ctr" anchorCtr="0">
            <a:normAutofit/>
          </a:bodyPr>
          <a:lstStyle/>
          <a:p>
            <a:pPr marL="152400" marR="0" lvl="0" indent="0" algn="l" rtl="0">
              <a:lnSpc>
                <a:spcPct val="115000"/>
              </a:lnSpc>
              <a:spcBef>
                <a:spcPts val="0"/>
              </a:spcBef>
              <a:spcAft>
                <a:spcPts val="0"/>
              </a:spcAft>
              <a:buClr>
                <a:srgbClr val="DE8F32"/>
              </a:buClr>
              <a:buSzPts val="1200"/>
              <a:buFont typeface="Helvetica Neue"/>
              <a:buNone/>
            </a:pPr>
            <a:r>
              <a:rPr lang="es-ES" sz="1300" b="0" i="1" u="none" strike="noStrike" cap="none">
                <a:solidFill>
                  <a:srgbClr val="000000"/>
                </a:solidFill>
                <a:latin typeface="Arial"/>
                <a:ea typeface="Arial"/>
                <a:cs typeface="Arial"/>
                <a:sym typeface="Arial"/>
              </a:rPr>
              <a:t>En una Iglesia sinodal, que anuncia el Evangelio, todos “caminan juntos”: ¿cómo se realiza hoy este “caminar juntos” en la propia Iglesia particular? ¿Qué pasos nos invita a dar el Espíritu para crecer en nuestro “caminar juntos”? (PD, 26)</a:t>
            </a:r>
            <a:endParaRPr sz="1300" b="0" i="1"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29338" t="37563" b="21693"/>
          <a:stretch/>
        </p:blipFill>
        <p:spPr>
          <a:xfrm>
            <a:off x="154100" y="3459925"/>
            <a:ext cx="2080524" cy="1532877"/>
          </a:xfrm>
          <a:prstGeom prst="rect">
            <a:avLst/>
          </a:prstGeom>
          <a:noFill/>
          <a:ln>
            <a:noFill/>
          </a:ln>
        </p:spPr>
      </p:pic>
      <p:pic>
        <p:nvPicPr>
          <p:cNvPr id="222" name="Google Shape;222;p15"/>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223" name="Google Shape;223;p15"/>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224" name="Google Shape;224;p15"/>
          <p:cNvPicPr preferRelativeResize="0"/>
          <p:nvPr/>
        </p:nvPicPr>
        <p:blipFill rotWithShape="1">
          <a:blip r:embed="rId6">
            <a:alphaModFix/>
          </a:blip>
          <a:srcRect l="22868" r="17716"/>
          <a:stretch/>
        </p:blipFill>
        <p:spPr>
          <a:xfrm>
            <a:off x="4557200" y="0"/>
            <a:ext cx="4599875" cy="5143501"/>
          </a:xfrm>
          <a:prstGeom prst="rect">
            <a:avLst/>
          </a:prstGeom>
          <a:noFill/>
          <a:ln>
            <a:noFill/>
          </a:ln>
        </p:spPr>
      </p:pic>
      <p:sp>
        <p:nvSpPr>
          <p:cNvPr id="225" name="Google Shape;225;p15"/>
          <p:cNvSpPr txBox="1">
            <a:spLocks noGrp="1"/>
          </p:cNvSpPr>
          <p:nvPr>
            <p:ph type="body" idx="1"/>
          </p:nvPr>
        </p:nvSpPr>
        <p:spPr>
          <a:xfrm>
            <a:off x="4411176" y="664630"/>
            <a:ext cx="4745899" cy="3024501"/>
          </a:xfrm>
          <a:prstGeom prst="rect">
            <a:avLst/>
          </a:prstGeom>
          <a:solidFill>
            <a:schemeClr val="lt1"/>
          </a:solidFill>
          <a:ln>
            <a:noFill/>
          </a:ln>
        </p:spPr>
        <p:txBody>
          <a:bodyPr spcFirstLastPara="1" wrap="square" lIns="91425" tIns="91425" rIns="91425" bIns="91425" anchor="ctr" anchorCtr="0">
            <a:noAutofit/>
          </a:bodyPr>
          <a:lstStyle/>
          <a:p>
            <a:pPr marL="457200" lvl="0" indent="-228600" algn="l" rtl="0">
              <a:lnSpc>
                <a:spcPct val="115000"/>
              </a:lnSpc>
              <a:spcBef>
                <a:spcPts val="0"/>
              </a:spcBef>
              <a:spcAft>
                <a:spcPts val="0"/>
              </a:spcAft>
              <a:buSzPts val="1200"/>
              <a:buFont typeface="Helvetica Neue"/>
              <a:buNone/>
            </a:pPr>
            <a:endParaRPr/>
          </a:p>
          <a:p>
            <a:pPr marL="457200" lvl="0" indent="-304800" algn="just" rtl="0">
              <a:lnSpc>
                <a:spcPct val="115000"/>
              </a:lnSpc>
              <a:spcBef>
                <a:spcPts val="0"/>
              </a:spcBef>
              <a:spcAft>
                <a:spcPts val="0"/>
              </a:spcAft>
              <a:buSzPts val="1200"/>
              <a:buChar char="●"/>
            </a:pPr>
            <a:r>
              <a:rPr lang="es-ES" sz="1300">
                <a:latin typeface="Arial"/>
                <a:ea typeface="Arial"/>
                <a:cs typeface="Arial"/>
                <a:sym typeface="Arial"/>
              </a:rPr>
              <a:t>«Recordamos que la finalidad del Sínodo, y por lo tanto de esta consulta, no es producir documentos, sino ‘hacer que germinen sueños, suscitar profecías y visiones, hacer florecer esperanzas, estimular la confianza, vendar heridas, entretejer relaciones, resucitar una aurora de esperanza, aprender unos de otros, y crear un imaginario positivo que ilumine las mentes, enardezca los corazones, dé fuerza a las manos’»(</a:t>
            </a:r>
            <a:r>
              <a:rPr lang="es-ES" sz="1300" i="1">
                <a:latin typeface="Arial"/>
                <a:ea typeface="Arial"/>
                <a:cs typeface="Arial"/>
                <a:sym typeface="Arial"/>
              </a:rPr>
              <a:t>PD</a:t>
            </a:r>
            <a:r>
              <a:rPr lang="es-ES" sz="1300">
                <a:latin typeface="Arial"/>
                <a:ea typeface="Arial"/>
                <a:cs typeface="Arial"/>
                <a:sym typeface="Arial"/>
              </a:rPr>
              <a:t>, 32)</a:t>
            </a:r>
            <a:endParaRPr sz="1300">
              <a:latin typeface="Arial"/>
              <a:ea typeface="Arial"/>
              <a:cs typeface="Arial"/>
              <a:sym typeface="Arial"/>
            </a:endParaRPr>
          </a:p>
        </p:txBody>
      </p:sp>
      <p:sp>
        <p:nvSpPr>
          <p:cNvPr id="226" name="Google Shape;226;p1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
        <p:nvSpPr>
          <p:cNvPr id="227" name="Google Shape;227;p15"/>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16</a:t>
            </a:fld>
            <a:endParaRPr/>
          </a:p>
        </p:txBody>
      </p:sp>
      <p:pic>
        <p:nvPicPr>
          <p:cNvPr id="233" name="Google Shape;233;p16"/>
          <p:cNvPicPr preferRelativeResize="0"/>
          <p:nvPr/>
        </p:nvPicPr>
        <p:blipFill rotWithShape="1">
          <a:blip r:embed="rId3">
            <a:alphaModFix/>
          </a:blip>
          <a:srcRect/>
          <a:stretch/>
        </p:blipFill>
        <p:spPr>
          <a:xfrm>
            <a:off x="1657434" y="30774"/>
            <a:ext cx="5895370" cy="48244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title"/>
          </p:nvPr>
        </p:nvSpPr>
        <p:spPr>
          <a:xfrm>
            <a:off x="260751" y="393579"/>
            <a:ext cx="3604667" cy="637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Font typeface="Helvetica Neue"/>
              <a:buNone/>
            </a:pPr>
            <a:r>
              <a:rPr lang="es-ES" i="1"/>
              <a:t>Documento Preparatorio</a:t>
            </a:r>
            <a:endParaRPr/>
          </a:p>
        </p:txBody>
      </p:sp>
      <p:sp>
        <p:nvSpPr>
          <p:cNvPr id="239" name="Google Shape;239;p1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17</a:t>
            </a:fld>
            <a:endParaRPr/>
          </a:p>
        </p:txBody>
      </p:sp>
      <p:sp>
        <p:nvSpPr>
          <p:cNvPr id="240" name="Google Shape;240;p17"/>
          <p:cNvSpPr txBox="1">
            <a:spLocks noGrp="1"/>
          </p:cNvSpPr>
          <p:nvPr>
            <p:ph type="body" idx="2"/>
          </p:nvPr>
        </p:nvSpPr>
        <p:spPr>
          <a:xfrm>
            <a:off x="668075" y="1030779"/>
            <a:ext cx="3626400" cy="3449782"/>
          </a:xfrm>
          <a:prstGeom prst="rect">
            <a:avLst/>
          </a:prstGeom>
          <a:noFill/>
          <a:ln>
            <a:noFill/>
          </a:ln>
        </p:spPr>
        <p:txBody>
          <a:bodyPr spcFirstLastPara="1" wrap="square" lIns="91425" tIns="91425" rIns="91425" bIns="91425" anchor="ctr" anchorCtr="0">
            <a:noAutofit/>
          </a:bodyPr>
          <a:lstStyle/>
          <a:p>
            <a:pPr marL="552450" lvl="0" indent="-400050" algn="l" rtl="0">
              <a:lnSpc>
                <a:spcPct val="115000"/>
              </a:lnSpc>
              <a:spcBef>
                <a:spcPts val="0"/>
              </a:spcBef>
              <a:spcAft>
                <a:spcPts val="0"/>
              </a:spcAft>
              <a:buSzPts val="1200"/>
              <a:buFont typeface="Arial"/>
              <a:buAutoNum type="romanUcPeriod"/>
            </a:pPr>
            <a:r>
              <a:rPr lang="es-ES" sz="1600"/>
              <a:t>La llamada a caminar juntos</a:t>
            </a:r>
            <a:endParaRPr sz="1600"/>
          </a:p>
          <a:p>
            <a:pPr marL="552450" lvl="0" indent="-400050" algn="l" rtl="0">
              <a:lnSpc>
                <a:spcPct val="115000"/>
              </a:lnSpc>
              <a:spcBef>
                <a:spcPts val="0"/>
              </a:spcBef>
              <a:spcAft>
                <a:spcPts val="0"/>
              </a:spcAft>
              <a:buSzPts val="1200"/>
              <a:buFont typeface="Arial"/>
              <a:buAutoNum type="romanUcPeriod"/>
            </a:pPr>
            <a:r>
              <a:rPr lang="es-ES" sz="1600"/>
              <a:t>Una Iglesia constitutivamente sinodal</a:t>
            </a:r>
            <a:endParaRPr sz="1600"/>
          </a:p>
          <a:p>
            <a:pPr marL="552450" lvl="0" indent="-400050" algn="l" rtl="0">
              <a:lnSpc>
                <a:spcPct val="115000"/>
              </a:lnSpc>
              <a:spcBef>
                <a:spcPts val="0"/>
              </a:spcBef>
              <a:spcAft>
                <a:spcPts val="0"/>
              </a:spcAft>
              <a:buSzPts val="1200"/>
              <a:buFont typeface="Arial"/>
              <a:buAutoNum type="romanUcPeriod"/>
            </a:pPr>
            <a:r>
              <a:rPr lang="es-ES" sz="1600"/>
              <a:t>Escuchar las Escrituras</a:t>
            </a:r>
            <a:endParaRPr sz="1600"/>
          </a:p>
          <a:p>
            <a:pPr marL="1009650" lvl="1" indent="-400050" algn="l" rtl="0">
              <a:lnSpc>
                <a:spcPct val="115000"/>
              </a:lnSpc>
              <a:spcBef>
                <a:spcPts val="0"/>
              </a:spcBef>
              <a:spcAft>
                <a:spcPts val="0"/>
              </a:spcAft>
              <a:buSzPts val="1200"/>
              <a:buFont typeface="Arial"/>
              <a:buAutoNum type="alphaUcPeriod"/>
            </a:pPr>
            <a:r>
              <a:rPr lang="es-ES" sz="1600"/>
              <a:t>Jesús, la multitud, los Apóstoles</a:t>
            </a:r>
            <a:endParaRPr sz="1600"/>
          </a:p>
          <a:p>
            <a:pPr marL="1009650" lvl="1" indent="-400050" algn="l" rtl="0">
              <a:lnSpc>
                <a:spcPct val="115000"/>
              </a:lnSpc>
              <a:spcBef>
                <a:spcPts val="0"/>
              </a:spcBef>
              <a:spcAft>
                <a:spcPts val="0"/>
              </a:spcAft>
              <a:buSzPts val="1200"/>
              <a:buFont typeface="Arial"/>
              <a:buAutoNum type="alphaUcPeriod"/>
            </a:pPr>
            <a:r>
              <a:rPr lang="es-ES" sz="1600"/>
              <a:t>Una doble dinámica de conversión: Pedro y Cornelio (Hechos 10)</a:t>
            </a:r>
            <a:endParaRPr/>
          </a:p>
          <a:p>
            <a:pPr marL="552450" lvl="0" indent="-400050" algn="l" rtl="0">
              <a:lnSpc>
                <a:spcPct val="115000"/>
              </a:lnSpc>
              <a:spcBef>
                <a:spcPts val="0"/>
              </a:spcBef>
              <a:spcAft>
                <a:spcPts val="0"/>
              </a:spcAft>
              <a:buSzPts val="1200"/>
              <a:buFont typeface="Arial"/>
              <a:buAutoNum type="romanUcPeriod"/>
            </a:pPr>
            <a:r>
              <a:rPr lang="es-ES" sz="1600"/>
              <a:t>La sinodalidad en acción: pautas para consultar al Pueblo de Dios</a:t>
            </a:r>
            <a:endParaRPr sz="1500" b="1" i="1">
              <a:latin typeface="Avenir"/>
              <a:ea typeface="Avenir"/>
              <a:cs typeface="Avenir"/>
              <a:sym typeface="Avenir"/>
            </a:endParaRPr>
          </a:p>
        </p:txBody>
      </p:sp>
      <p:sp>
        <p:nvSpPr>
          <p:cNvPr id="241" name="Google Shape;241;p17"/>
          <p:cNvSpPr txBox="1">
            <a:spLocks noGrp="1"/>
          </p:cNvSpPr>
          <p:nvPr>
            <p:ph type="body" idx="3"/>
          </p:nvPr>
        </p:nvSpPr>
        <p:spPr>
          <a:xfrm>
            <a:off x="4849500" y="1030779"/>
            <a:ext cx="3593400" cy="3449782"/>
          </a:xfrm>
          <a:prstGeom prst="rect">
            <a:avLst/>
          </a:prstGeom>
          <a:noFill/>
          <a:ln>
            <a:noFill/>
          </a:ln>
        </p:spPr>
        <p:txBody>
          <a:bodyPr spcFirstLastPara="1" wrap="square" lIns="91425" tIns="91425" rIns="91425" bIns="91425" anchor="ctr" anchorCtr="0">
            <a:noAutofit/>
          </a:bodyPr>
          <a:lstStyle/>
          <a:p>
            <a:pPr marL="552450" lvl="0" indent="-400050" algn="l" rtl="0">
              <a:lnSpc>
                <a:spcPct val="115000"/>
              </a:lnSpc>
              <a:spcBef>
                <a:spcPts val="0"/>
              </a:spcBef>
              <a:spcAft>
                <a:spcPts val="0"/>
              </a:spcAft>
              <a:buSzPts val="1200"/>
              <a:buFont typeface="Arial"/>
              <a:buAutoNum type="romanUcPeriod"/>
            </a:pPr>
            <a:r>
              <a:rPr lang="es-ES" sz="1600"/>
              <a:t>Introducción</a:t>
            </a:r>
            <a:endParaRPr/>
          </a:p>
          <a:p>
            <a:pPr marL="552450" lvl="0" indent="-400050" algn="l" rtl="0">
              <a:lnSpc>
                <a:spcPct val="115000"/>
              </a:lnSpc>
              <a:spcBef>
                <a:spcPts val="0"/>
              </a:spcBef>
              <a:spcAft>
                <a:spcPts val="0"/>
              </a:spcAft>
              <a:buSzPts val="1200"/>
              <a:buFont typeface="Arial"/>
              <a:buAutoNum type="romanUcPeriod"/>
            </a:pPr>
            <a:r>
              <a:rPr lang="es-ES" sz="1600"/>
              <a:t>Principios de un proceso sinodal</a:t>
            </a:r>
            <a:endParaRPr/>
          </a:p>
          <a:p>
            <a:pPr marL="552450" lvl="0" indent="-400050" algn="l" rtl="0">
              <a:lnSpc>
                <a:spcPct val="115000"/>
              </a:lnSpc>
              <a:spcBef>
                <a:spcPts val="0"/>
              </a:spcBef>
              <a:spcAft>
                <a:spcPts val="0"/>
              </a:spcAft>
              <a:buSzPts val="1200"/>
              <a:buFont typeface="Arial"/>
              <a:buAutoNum type="romanUcPeriod"/>
            </a:pPr>
            <a:r>
              <a:rPr lang="es-ES" sz="1600"/>
              <a:t>El proceso del Sínodo</a:t>
            </a:r>
            <a:endParaRPr/>
          </a:p>
          <a:p>
            <a:pPr marL="552450" lvl="0" indent="-400050" algn="l" rtl="0">
              <a:lnSpc>
                <a:spcPct val="115000"/>
              </a:lnSpc>
              <a:spcBef>
                <a:spcPts val="0"/>
              </a:spcBef>
              <a:spcAft>
                <a:spcPts val="0"/>
              </a:spcAft>
              <a:buSzPts val="1200"/>
              <a:buFont typeface="Arial"/>
              <a:buAutoNum type="romanUcPeriod"/>
            </a:pPr>
            <a:r>
              <a:rPr lang="es-ES" sz="1600"/>
              <a:t>El camino sinodal en las diócesis</a:t>
            </a:r>
            <a:endParaRPr/>
          </a:p>
          <a:p>
            <a:pPr marL="552450" lvl="0" indent="-400050" algn="l" rtl="0">
              <a:lnSpc>
                <a:spcPct val="115000"/>
              </a:lnSpc>
              <a:spcBef>
                <a:spcPts val="0"/>
              </a:spcBef>
              <a:spcAft>
                <a:spcPts val="0"/>
              </a:spcAft>
              <a:buSzPts val="1200"/>
              <a:buFont typeface="Arial"/>
              <a:buAutoNum type="romanUcPeriod"/>
            </a:pPr>
            <a:r>
              <a:rPr lang="es-ES" sz="1600"/>
              <a:t>Recursos para la organización del proceso sinodal</a:t>
            </a:r>
            <a:endParaRPr/>
          </a:p>
          <a:p>
            <a:pPr marL="152400" lvl="0" indent="0" algn="l" rtl="0">
              <a:lnSpc>
                <a:spcPct val="115000"/>
              </a:lnSpc>
              <a:spcBef>
                <a:spcPts val="0"/>
              </a:spcBef>
              <a:spcAft>
                <a:spcPts val="0"/>
              </a:spcAft>
              <a:buSzPts val="1200"/>
              <a:buNone/>
            </a:pPr>
            <a:endParaRPr sz="1600"/>
          </a:p>
          <a:p>
            <a:pPr marL="152400" lvl="0" indent="0" algn="l" rtl="0">
              <a:lnSpc>
                <a:spcPct val="115000"/>
              </a:lnSpc>
              <a:spcBef>
                <a:spcPts val="0"/>
              </a:spcBef>
              <a:spcAft>
                <a:spcPts val="0"/>
              </a:spcAft>
              <a:buSzPts val="1200"/>
              <a:buNone/>
            </a:pPr>
            <a:r>
              <a:rPr lang="es-ES" sz="1600"/>
              <a:t>+ Anexos y recursos (bíblicos, litúrgicos, metodológicos, prácticos...)</a:t>
            </a:r>
            <a:endParaRPr sz="1600"/>
          </a:p>
        </p:txBody>
      </p:sp>
      <p:sp>
        <p:nvSpPr>
          <p:cNvPr id="242" name="Google Shape;242;p17"/>
          <p:cNvSpPr txBox="1"/>
          <p:nvPr/>
        </p:nvSpPr>
        <p:spPr>
          <a:xfrm>
            <a:off x="5176565" y="393579"/>
            <a:ext cx="3518768" cy="6372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500"/>
              <a:buFont typeface="Helvetica Neue"/>
              <a:buNone/>
            </a:pPr>
            <a:r>
              <a:rPr lang="es-ES" sz="2500" b="1" i="1" u="none" strike="noStrike" cap="none">
                <a:solidFill>
                  <a:schemeClr val="dk1"/>
                </a:solidFill>
                <a:latin typeface="Helvetica Neue"/>
                <a:ea typeface="Helvetica Neue"/>
                <a:cs typeface="Helvetica Neue"/>
                <a:sym typeface="Helvetica Neue"/>
              </a:rPr>
              <a:t>Vademecum</a:t>
            </a:r>
            <a:endParaRPr sz="2500" b="1"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s-ES">
                <a:latin typeface="Avenir"/>
                <a:ea typeface="Avenir"/>
                <a:cs typeface="Avenir"/>
                <a:sym typeface="Avenir"/>
              </a:rPr>
              <a:t>Los objetivos del Sínodo (</a:t>
            </a:r>
            <a:r>
              <a:rPr lang="es-ES" i="1">
                <a:latin typeface="Avenir"/>
                <a:ea typeface="Avenir"/>
                <a:cs typeface="Avenir"/>
                <a:sym typeface="Avenir"/>
              </a:rPr>
              <a:t>PD,</a:t>
            </a:r>
            <a:r>
              <a:rPr lang="es-ES">
                <a:latin typeface="Avenir"/>
                <a:ea typeface="Avenir"/>
                <a:cs typeface="Avenir"/>
                <a:sym typeface="Avenir"/>
              </a:rPr>
              <a:t> 2)</a:t>
            </a:r>
            <a:endParaRPr>
              <a:latin typeface="Avenir"/>
              <a:ea typeface="Avenir"/>
              <a:cs typeface="Avenir"/>
              <a:sym typeface="Avenir"/>
            </a:endParaRPr>
          </a:p>
        </p:txBody>
      </p:sp>
      <p:sp>
        <p:nvSpPr>
          <p:cNvPr id="248" name="Google Shape;248;p1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18</a:t>
            </a:fld>
            <a:endParaRPr/>
          </a:p>
        </p:txBody>
      </p:sp>
      <p:cxnSp>
        <p:nvCxnSpPr>
          <p:cNvPr id="249" name="Google Shape;249;p18"/>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250" name="Google Shape;250;p18"/>
          <p:cNvSpPr txBox="1">
            <a:spLocks noGrp="1"/>
          </p:cNvSpPr>
          <p:nvPr>
            <p:ph type="body" idx="2"/>
          </p:nvPr>
        </p:nvSpPr>
        <p:spPr>
          <a:xfrm>
            <a:off x="496859" y="1105084"/>
            <a:ext cx="8026249" cy="3273785"/>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hacer memoria </a:t>
            </a:r>
            <a:r>
              <a:rPr lang="es-ES" sz="1600">
                <a:latin typeface="Avenir"/>
                <a:ea typeface="Avenir"/>
                <a:cs typeface="Avenir"/>
                <a:sym typeface="Avenir"/>
              </a:rPr>
              <a:t>sobre cómo el Espíritu ha guiado el camino de la Iglesia en la historia y nos llama hoy a ser testigos del amor de Dios</a:t>
            </a:r>
            <a:endParaRPr sz="1600" b="1">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vivir un proceso eclesial participado e inclusivo</a:t>
            </a:r>
            <a:r>
              <a:rPr lang="es-ES" sz="1600">
                <a:latin typeface="Avenir"/>
                <a:ea typeface="Avenir"/>
                <a:cs typeface="Avenir"/>
                <a:sym typeface="Avenir"/>
              </a:rPr>
              <a:t>, que ofrezca a cada uno – en particular a cuantos por diversas razones se encuentran en situaciones marginales – la oportunidad de expresarse y de ser escuchados para cooperar a construir el Pueblo de Dios</a:t>
            </a: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reconocer y apreciar la riqueza y la variedad de los dones y de los carismas </a:t>
            </a:r>
            <a:r>
              <a:rPr lang="es-ES" sz="1600">
                <a:latin typeface="Avenir"/>
                <a:ea typeface="Avenir"/>
                <a:cs typeface="Avenir"/>
                <a:sym typeface="Avenir"/>
              </a:rPr>
              <a:t>que el Espíritu distribuye libremente, para el bien de la comunidad y en favor de toda la familia humana</a:t>
            </a: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experimentar modos participados de ejercitar la responsabilidad </a:t>
            </a:r>
            <a:r>
              <a:rPr lang="es-ES" sz="1600">
                <a:latin typeface="Avenir"/>
                <a:ea typeface="Avenir"/>
                <a:cs typeface="Avenir"/>
                <a:sym typeface="Avenir"/>
              </a:rPr>
              <a:t>en el anuncio del Evangelio y en el compromiso por construir un mundo más hermoso y más habitable</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0">
                                            <p:txEl>
                                              <p:pRg st="1" end="1"/>
                                            </p:txEl>
                                          </p:spTgt>
                                        </p:tgtEl>
                                        <p:attrNameLst>
                                          <p:attrName>style.visibility</p:attrName>
                                        </p:attrNameLst>
                                      </p:cBhvr>
                                      <p:to>
                                        <p:strVal val="visible"/>
                                      </p:to>
                                    </p:set>
                                    <p:animEffect transition="in" filter="fade">
                                      <p:cBhvr>
                                        <p:cTn id="10" dur="500"/>
                                        <p:tgtEl>
                                          <p:spTgt spid="25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0">
                                            <p:txEl>
                                              <p:pRg st="2" end="2"/>
                                            </p:txEl>
                                          </p:spTgt>
                                        </p:tgtEl>
                                        <p:attrNameLst>
                                          <p:attrName>style.visibility</p:attrName>
                                        </p:attrNameLst>
                                      </p:cBhvr>
                                      <p:to>
                                        <p:strVal val="visible"/>
                                      </p:to>
                                    </p:set>
                                    <p:animEffect transition="in" filter="fade">
                                      <p:cBhvr>
                                        <p:cTn id="13" dur="500"/>
                                        <p:tgtEl>
                                          <p:spTgt spid="25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0">
                                            <p:txEl>
                                              <p:pRg st="3" end="3"/>
                                            </p:txEl>
                                          </p:spTgt>
                                        </p:tgtEl>
                                        <p:attrNameLst>
                                          <p:attrName>style.visibility</p:attrName>
                                        </p:attrNameLst>
                                      </p:cBhvr>
                                      <p:to>
                                        <p:strVal val="visible"/>
                                      </p:to>
                                    </p:set>
                                    <p:animEffect transition="in" filter="fade">
                                      <p:cBhvr>
                                        <p:cTn id="16" dur="500"/>
                                        <p:tgtEl>
                                          <p:spTgt spid="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s-ES">
                <a:latin typeface="Avenir"/>
                <a:ea typeface="Avenir"/>
                <a:cs typeface="Avenir"/>
                <a:sym typeface="Avenir"/>
              </a:rPr>
              <a:t>Los objetivos del Sínodo (</a:t>
            </a:r>
            <a:r>
              <a:rPr lang="es-ES" i="1">
                <a:latin typeface="Avenir"/>
                <a:ea typeface="Avenir"/>
                <a:cs typeface="Avenir"/>
                <a:sym typeface="Avenir"/>
              </a:rPr>
              <a:t>PD,</a:t>
            </a:r>
            <a:r>
              <a:rPr lang="es-ES">
                <a:latin typeface="Avenir"/>
                <a:ea typeface="Avenir"/>
                <a:cs typeface="Avenir"/>
                <a:sym typeface="Avenir"/>
              </a:rPr>
              <a:t> 2)</a:t>
            </a:r>
            <a:endParaRPr>
              <a:latin typeface="Avenir"/>
              <a:ea typeface="Avenir"/>
              <a:cs typeface="Avenir"/>
              <a:sym typeface="Avenir"/>
            </a:endParaRPr>
          </a:p>
        </p:txBody>
      </p:sp>
      <p:sp>
        <p:nvSpPr>
          <p:cNvPr id="256" name="Google Shape;256;p1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19</a:t>
            </a:fld>
            <a:endParaRPr/>
          </a:p>
        </p:txBody>
      </p:sp>
      <p:cxnSp>
        <p:nvCxnSpPr>
          <p:cNvPr id="257" name="Google Shape;257;p19"/>
          <p:cNvCxnSpPr/>
          <p:nvPr/>
        </p:nvCxnSpPr>
        <p:spPr>
          <a:xfrm>
            <a:off x="3340411" y="4938255"/>
            <a:ext cx="2186400" cy="0"/>
          </a:xfrm>
          <a:prstGeom prst="straightConnector1">
            <a:avLst/>
          </a:prstGeom>
          <a:noFill/>
          <a:ln w="28575" cap="flat" cmpd="sng">
            <a:solidFill>
              <a:srgbClr val="DE8F32"/>
            </a:solidFill>
            <a:prstDash val="dot"/>
            <a:round/>
            <a:headEnd type="none" w="sm" len="sm"/>
            <a:tailEnd type="none" w="sm" len="sm"/>
          </a:ln>
        </p:spPr>
      </p:cxnSp>
      <p:sp>
        <p:nvSpPr>
          <p:cNvPr id="258" name="Google Shape;258;p19"/>
          <p:cNvSpPr txBox="1">
            <a:spLocks noGrp="1"/>
          </p:cNvSpPr>
          <p:nvPr>
            <p:ph type="body" idx="2"/>
          </p:nvPr>
        </p:nvSpPr>
        <p:spPr>
          <a:xfrm>
            <a:off x="496859" y="988093"/>
            <a:ext cx="8026249" cy="3808607"/>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Char char="●"/>
            </a:pPr>
            <a:r>
              <a:rPr lang="es-ES" sz="1500" b="1">
                <a:latin typeface="Avenir"/>
                <a:ea typeface="Avenir"/>
                <a:cs typeface="Avenir"/>
                <a:sym typeface="Avenir"/>
              </a:rPr>
              <a:t>Examinar el modo en que se vive la responsabilidad y el poder, así como las estructuras de gobierno</a:t>
            </a:r>
            <a:r>
              <a:rPr lang="es-ES" sz="1500">
                <a:latin typeface="Avenir"/>
                <a:ea typeface="Avenir"/>
                <a:cs typeface="Avenir"/>
                <a:sym typeface="Avenir"/>
              </a:rPr>
              <a:t>, en la Iglesia, evidenciando, y tratando de convertir, los prejuicios y las prácticas desviadas que no están arraigadas en el Evangelio. </a:t>
            </a:r>
            <a:endParaRPr/>
          </a:p>
          <a:p>
            <a:pPr marL="457200" lvl="0" indent="-304800" algn="l" rtl="0">
              <a:lnSpc>
                <a:spcPct val="115000"/>
              </a:lnSpc>
              <a:spcBef>
                <a:spcPts val="0"/>
              </a:spcBef>
              <a:spcAft>
                <a:spcPts val="0"/>
              </a:spcAft>
              <a:buSzPts val="1200"/>
              <a:buChar char="●"/>
            </a:pPr>
            <a:r>
              <a:rPr lang="es-ES" sz="1500" b="1">
                <a:latin typeface="Avenir"/>
                <a:ea typeface="Avenir"/>
                <a:cs typeface="Avenir"/>
                <a:sym typeface="Avenir"/>
              </a:rPr>
              <a:t>Reconocer a la comunidad cristiana como sujeto creíble y socio fiable </a:t>
            </a:r>
            <a:r>
              <a:rPr lang="es-ES" sz="1500">
                <a:latin typeface="Avenir"/>
                <a:ea typeface="Avenir"/>
                <a:cs typeface="Avenir"/>
                <a:sym typeface="Avenir"/>
              </a:rPr>
              <a:t>para emprender caminos de diálogo social, de sanación, de reconciliación, de inclusión y de participación, de reconstrucción de la democracia, de promoción de la fraternidad y de la amistad social.</a:t>
            </a:r>
            <a:endParaRPr/>
          </a:p>
          <a:p>
            <a:pPr marL="457200" lvl="0" indent="-304800" algn="l" rtl="0">
              <a:lnSpc>
                <a:spcPct val="115000"/>
              </a:lnSpc>
              <a:spcBef>
                <a:spcPts val="0"/>
              </a:spcBef>
              <a:spcAft>
                <a:spcPts val="0"/>
              </a:spcAft>
              <a:buSzPts val="1200"/>
              <a:buChar char="●"/>
            </a:pPr>
            <a:r>
              <a:rPr lang="es-ES" sz="1500" b="1">
                <a:latin typeface="Avenir"/>
                <a:ea typeface="Avenir"/>
                <a:cs typeface="Avenir"/>
                <a:sym typeface="Avenir"/>
              </a:rPr>
              <a:t>Renovar y reforzar las relaciones entre los miembros de las comunidades cristianas, así como entre las comunidades y otros grupos sociales</a:t>
            </a:r>
            <a:r>
              <a:rPr lang="es-ES" sz="1500">
                <a:latin typeface="Avenir"/>
                <a:ea typeface="Avenir"/>
                <a:cs typeface="Avenir"/>
                <a:sym typeface="Avenir"/>
              </a:rPr>
              <a:t>, como las comunidades de creyentes de otras confesiones y religiones, las organizaciones de la sociedad civil, los movimientos populares, etc. </a:t>
            </a:r>
            <a:endParaRPr/>
          </a:p>
          <a:p>
            <a:pPr marL="457200" lvl="0" indent="-304800" algn="l" rtl="0">
              <a:lnSpc>
                <a:spcPct val="115000"/>
              </a:lnSpc>
              <a:spcBef>
                <a:spcPts val="0"/>
              </a:spcBef>
              <a:spcAft>
                <a:spcPts val="0"/>
              </a:spcAft>
              <a:buSzPts val="1200"/>
              <a:buChar char="●"/>
            </a:pPr>
            <a:r>
              <a:rPr lang="es-ES" sz="1500" b="1">
                <a:latin typeface="Avenir"/>
                <a:ea typeface="Avenir"/>
                <a:cs typeface="Avenir"/>
                <a:sym typeface="Avenir"/>
              </a:rPr>
              <a:t>Promover la valorización y la apropiación de los frutos de las recientes experiencias sinodales </a:t>
            </a:r>
            <a:r>
              <a:rPr lang="es-ES" sz="1500">
                <a:latin typeface="Avenir"/>
                <a:ea typeface="Avenir"/>
                <a:cs typeface="Avenir"/>
                <a:sym typeface="Avenir"/>
              </a:rPr>
              <a:t>a nivel universal, regional, nacional y local. </a:t>
            </a:r>
            <a:endParaRPr sz="15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8">
                                            <p:txEl>
                                              <p:pRg st="1" end="1"/>
                                            </p:txEl>
                                          </p:spTgt>
                                        </p:tgtEl>
                                        <p:attrNameLst>
                                          <p:attrName>style.visibility</p:attrName>
                                        </p:attrNameLst>
                                      </p:cBhvr>
                                      <p:to>
                                        <p:strVal val="visible"/>
                                      </p:to>
                                    </p:set>
                                    <p:animEffect transition="in" filter="fade">
                                      <p:cBhvr>
                                        <p:cTn id="10" dur="500"/>
                                        <p:tgtEl>
                                          <p:spTgt spid="2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xEl>
                                              <p:pRg st="2" end="2"/>
                                            </p:txEl>
                                          </p:spTgt>
                                        </p:tgtEl>
                                        <p:attrNameLst>
                                          <p:attrName>style.visibility</p:attrName>
                                        </p:attrNameLst>
                                      </p:cBhvr>
                                      <p:to>
                                        <p:strVal val="visible"/>
                                      </p:to>
                                    </p:set>
                                    <p:animEffect transition="in" filter="fade">
                                      <p:cBhvr>
                                        <p:cTn id="13" dur="500"/>
                                        <p:tgtEl>
                                          <p:spTgt spid="2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xEl>
                                              <p:pRg st="3" end="3"/>
                                            </p:txEl>
                                          </p:spTgt>
                                        </p:tgtEl>
                                        <p:attrNameLst>
                                          <p:attrName>style.visibility</p:attrName>
                                        </p:attrNameLst>
                                      </p:cBhvr>
                                      <p:to>
                                        <p:strVal val="visible"/>
                                      </p:to>
                                    </p:set>
                                    <p:animEffect transition="in" filter="fade">
                                      <p:cBhvr>
                                        <p:cTn id="16" dur="500"/>
                                        <p:tgtEl>
                                          <p:spTgt spid="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body" idx="1"/>
          </p:nvPr>
        </p:nvSpPr>
        <p:spPr>
          <a:xfrm>
            <a:off x="6842234" y="1057772"/>
            <a:ext cx="2301766" cy="3029413"/>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ES" sz="2000" b="1">
                <a:latin typeface="Avenir"/>
                <a:ea typeface="Avenir"/>
                <a:cs typeface="Avenir"/>
                <a:sym typeface="Avenir"/>
              </a:rPr>
              <a:t>Del Sínodo sobre los Jóvenes  </a:t>
            </a:r>
            <a:endParaRPr/>
          </a:p>
          <a:p>
            <a:pPr marL="152400" lvl="0" indent="0" algn="l" rtl="0">
              <a:lnSpc>
                <a:spcPct val="115000"/>
              </a:lnSpc>
              <a:spcBef>
                <a:spcPts val="0"/>
              </a:spcBef>
              <a:spcAft>
                <a:spcPts val="0"/>
              </a:spcAft>
              <a:buSzPts val="1200"/>
              <a:buNone/>
            </a:pPr>
            <a:r>
              <a:rPr lang="es-ES" sz="2000" b="1">
                <a:latin typeface="Avenir"/>
                <a:ea typeface="Avenir"/>
                <a:cs typeface="Avenir"/>
                <a:sym typeface="Avenir"/>
              </a:rPr>
              <a:t>y el sínodo sobre la Amazonia</a:t>
            </a:r>
            <a:endParaRPr/>
          </a:p>
          <a:p>
            <a:pPr marL="152400" lvl="0" indent="0" algn="l" rtl="0">
              <a:lnSpc>
                <a:spcPct val="115000"/>
              </a:lnSpc>
              <a:spcBef>
                <a:spcPts val="0"/>
              </a:spcBef>
              <a:spcAft>
                <a:spcPts val="0"/>
              </a:spcAft>
              <a:buSzPts val="1200"/>
              <a:buNone/>
            </a:pPr>
            <a:r>
              <a:rPr lang="es-ES" sz="2000" b="1">
                <a:latin typeface="Avenir"/>
                <a:ea typeface="Avenir"/>
                <a:cs typeface="Avenir"/>
                <a:sym typeface="Avenir"/>
              </a:rPr>
              <a:t>al sínodo sobre la sinodalidad</a:t>
            </a:r>
            <a:endParaRPr sz="2000" b="1">
              <a:latin typeface="Avenir"/>
              <a:ea typeface="Avenir"/>
              <a:cs typeface="Avenir"/>
              <a:sym typeface="Avenir"/>
            </a:endParaRPr>
          </a:p>
        </p:txBody>
      </p:sp>
      <p:sp>
        <p:nvSpPr>
          <p:cNvPr id="128" name="Google Shape;128;p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a:t>
            </a:fld>
            <a:endParaRPr/>
          </a:p>
        </p:txBody>
      </p:sp>
      <p:pic>
        <p:nvPicPr>
          <p:cNvPr id="129" name="Google Shape;129;p2"/>
          <p:cNvPicPr preferRelativeResize="0"/>
          <p:nvPr/>
        </p:nvPicPr>
        <p:blipFill rotWithShape="1">
          <a:blip r:embed="rId3">
            <a:alphaModFix/>
          </a:blip>
          <a:srcRect/>
          <a:stretch/>
        </p:blipFill>
        <p:spPr>
          <a:xfrm>
            <a:off x="0" y="1458"/>
            <a:ext cx="6842234" cy="51420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2354419" y="3462350"/>
            <a:ext cx="2084357" cy="1543876"/>
          </a:xfrm>
          <a:prstGeom prst="rect">
            <a:avLst/>
          </a:prstGeom>
          <a:noFill/>
          <a:ln>
            <a:noFill/>
          </a:ln>
        </p:spPr>
      </p:pic>
      <p:pic>
        <p:nvPicPr>
          <p:cNvPr id="264" name="Google Shape;264;p20"/>
          <p:cNvPicPr preferRelativeResize="0"/>
          <p:nvPr/>
        </p:nvPicPr>
        <p:blipFill rotWithShape="1">
          <a:blip r:embed="rId4">
            <a:alphaModFix/>
          </a:blip>
          <a:srcRect t="14000" b="4505"/>
          <a:stretch/>
        </p:blipFill>
        <p:spPr>
          <a:xfrm>
            <a:off x="4572000" y="0"/>
            <a:ext cx="4585073" cy="2486749"/>
          </a:xfrm>
          <a:prstGeom prst="rect">
            <a:avLst/>
          </a:prstGeom>
          <a:noFill/>
          <a:ln>
            <a:noFill/>
          </a:ln>
        </p:spPr>
      </p:pic>
      <p:pic>
        <p:nvPicPr>
          <p:cNvPr id="265" name="Google Shape;265;p20"/>
          <p:cNvPicPr preferRelativeResize="0"/>
          <p:nvPr/>
        </p:nvPicPr>
        <p:blipFill rotWithShape="1">
          <a:blip r:embed="rId5">
            <a:alphaModFix/>
          </a:blip>
          <a:srcRect l="5736" r="5735"/>
          <a:stretch/>
        </p:blipFill>
        <p:spPr>
          <a:xfrm>
            <a:off x="183725" y="3459925"/>
            <a:ext cx="2035917" cy="1548726"/>
          </a:xfrm>
          <a:prstGeom prst="rect">
            <a:avLst/>
          </a:prstGeom>
          <a:noFill/>
          <a:ln>
            <a:noFill/>
          </a:ln>
        </p:spPr>
      </p:pic>
      <p:pic>
        <p:nvPicPr>
          <p:cNvPr id="266" name="Google Shape;266;p20"/>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67" name="Google Shape;267;p20"/>
          <p:cNvSpPr txBox="1">
            <a:spLocks noGrp="1"/>
          </p:cNvSpPr>
          <p:nvPr>
            <p:ph type="body" idx="4294967295"/>
          </p:nvPr>
        </p:nvSpPr>
        <p:spPr>
          <a:xfrm>
            <a:off x="183725" y="279159"/>
            <a:ext cx="4194300" cy="3098662"/>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None/>
            </a:pPr>
            <a:r>
              <a:rPr lang="es-ES" sz="1500" b="1" u="sng">
                <a:latin typeface="Avenir"/>
                <a:ea typeface="Avenir"/>
                <a:cs typeface="Avenir"/>
                <a:sym typeface="Avenir"/>
              </a:rPr>
              <a:t>Ideas clave para una Iglesia sinodal</a:t>
            </a:r>
            <a:endParaRPr sz="800">
              <a:solidFill>
                <a:schemeClr val="dk1"/>
              </a:solidFill>
              <a:latin typeface="Avenir"/>
              <a:ea typeface="Avenir"/>
              <a:cs typeface="Avenir"/>
              <a:sym typeface="Avenir"/>
            </a:endParaRPr>
          </a:p>
          <a:p>
            <a:pPr marL="171450" lvl="0" indent="-171450" algn="l" rtl="0">
              <a:lnSpc>
                <a:spcPct val="115000"/>
              </a:lnSpc>
              <a:spcBef>
                <a:spcPts val="600"/>
              </a:spcBef>
              <a:spcAft>
                <a:spcPts val="0"/>
              </a:spcAft>
              <a:buClr>
                <a:schemeClr val="dk1"/>
              </a:buClr>
              <a:buSzPts val="1100"/>
              <a:buChar char="●"/>
            </a:pPr>
            <a:r>
              <a:rPr lang="es-ES" sz="1500">
                <a:latin typeface="Avenir"/>
                <a:ea typeface="Avenir"/>
                <a:cs typeface="Avenir"/>
                <a:sym typeface="Avenir"/>
              </a:rPr>
              <a:t>Escuchar a los demás para escuchar al Espíritu Santo</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En un contexto espiritual, enraizado en la liturgia, en la Palabra de Dios y en la oración</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Una experiencia vivida en común, no solamente un simple cuestionario</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Un proceso, no sólo un evento</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Discernir juntos, para que las decisiones sean para el bien de todos</a:t>
            </a:r>
            <a:endParaRPr/>
          </a:p>
        </p:txBody>
      </p:sp>
      <p:sp>
        <p:nvSpPr>
          <p:cNvPr id="268" name="Google Shape;268;p2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t="8151" b="8150"/>
          <a:stretch/>
        </p:blipFill>
        <p:spPr>
          <a:xfrm>
            <a:off x="-76250" y="0"/>
            <a:ext cx="9220250" cy="5143501"/>
          </a:xfrm>
          <a:prstGeom prst="rect">
            <a:avLst/>
          </a:prstGeom>
          <a:noFill/>
          <a:ln>
            <a:noFill/>
          </a:ln>
        </p:spPr>
      </p:pic>
      <p:sp>
        <p:nvSpPr>
          <p:cNvPr id="274" name="Google Shape;274;p2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a:spLocks noGrp="1"/>
          </p:cNvSpPr>
          <p:nvPr>
            <p:ph type="body" idx="3"/>
          </p:nvPr>
        </p:nvSpPr>
        <p:spPr>
          <a:xfrm>
            <a:off x="4311746" y="1078178"/>
            <a:ext cx="4636602" cy="3131147"/>
          </a:xfrm>
          <a:prstGeom prst="rect">
            <a:avLst/>
          </a:prstGeom>
          <a:noFill/>
          <a:ln>
            <a:noFill/>
          </a:ln>
        </p:spPr>
        <p:txBody>
          <a:bodyPr spcFirstLastPara="1" wrap="square" lIns="91425" tIns="91425" rIns="91425" bIns="91425" anchor="ctr" anchorCtr="0">
            <a:noAutofit/>
          </a:bodyPr>
          <a:lstStyle/>
          <a:p>
            <a:pPr marL="342900" lvl="0" indent="-273050" algn="l" rtl="0">
              <a:lnSpc>
                <a:spcPct val="115000"/>
              </a:lnSpc>
              <a:spcBef>
                <a:spcPts val="0"/>
              </a:spcBef>
              <a:spcAft>
                <a:spcPts val="0"/>
              </a:spcAft>
              <a:buClr>
                <a:schemeClr val="dk1"/>
              </a:buClr>
              <a:buSzPts val="1100"/>
              <a:buNone/>
            </a:pPr>
            <a:endParaRPr sz="140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es-ES" sz="1400">
                <a:latin typeface="Avenir"/>
                <a:ea typeface="Avenir"/>
                <a:cs typeface="Avenir"/>
                <a:sym typeface="Avenir"/>
              </a:rPr>
              <a:t>La tragedia mundial de la pandemia de Covid-19</a:t>
            </a:r>
            <a:endParaRPr/>
          </a:p>
          <a:p>
            <a:pPr marL="342900" lvl="0" indent="-273050" algn="l" rtl="0">
              <a:lnSpc>
                <a:spcPct val="115000"/>
              </a:lnSpc>
              <a:spcBef>
                <a:spcPts val="0"/>
              </a:spcBef>
              <a:spcAft>
                <a:spcPts val="0"/>
              </a:spcAft>
              <a:buClr>
                <a:schemeClr val="dk1"/>
              </a:buClr>
              <a:buSzPts val="1100"/>
              <a:buNone/>
            </a:pPr>
            <a:endParaRPr sz="100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es-ES" sz="1400">
                <a:latin typeface="Avenir"/>
                <a:ea typeface="Avenir"/>
                <a:cs typeface="Avenir"/>
                <a:sym typeface="Avenir"/>
              </a:rPr>
              <a:t>Desigualdades e injusticias: masificación, fragmentación, situación de los inmigrantes, divisiones dentro de la única familia humana</a:t>
            </a:r>
            <a:endParaRPr/>
          </a:p>
          <a:p>
            <a:pPr marL="342900" lvl="0" indent="-273050" algn="l" rtl="0">
              <a:lnSpc>
                <a:spcPct val="115000"/>
              </a:lnSpc>
              <a:spcBef>
                <a:spcPts val="0"/>
              </a:spcBef>
              <a:spcAft>
                <a:spcPts val="0"/>
              </a:spcAft>
              <a:buClr>
                <a:schemeClr val="dk1"/>
              </a:buClr>
              <a:buSzPts val="1100"/>
              <a:buNone/>
            </a:pPr>
            <a:endParaRPr sz="100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es-ES" sz="1400">
                <a:latin typeface="Avenir"/>
                <a:ea typeface="Avenir"/>
                <a:cs typeface="Avenir"/>
                <a:sym typeface="Avenir"/>
              </a:rPr>
              <a:t>El grito de los pobres y el grito de la tierra</a:t>
            </a:r>
            <a:endParaRPr/>
          </a:p>
          <a:p>
            <a:pPr marL="342900" lvl="0" indent="-273050" algn="l" rtl="0">
              <a:lnSpc>
                <a:spcPct val="115000"/>
              </a:lnSpc>
              <a:spcBef>
                <a:spcPts val="0"/>
              </a:spcBef>
              <a:spcAft>
                <a:spcPts val="0"/>
              </a:spcAft>
              <a:buClr>
                <a:schemeClr val="dk1"/>
              </a:buClr>
              <a:buSzPts val="1100"/>
              <a:buNone/>
            </a:pPr>
            <a:endParaRPr sz="1000">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1400" b="1" i="1">
                <a:latin typeface="Avenir"/>
                <a:ea typeface="Avenir"/>
                <a:cs typeface="Avenir"/>
                <a:sym typeface="Avenir"/>
              </a:rPr>
              <a:t>Estamos todos en el mismo barco...</a:t>
            </a:r>
            <a:endParaRPr/>
          </a:p>
          <a:p>
            <a:pPr marL="0" lvl="0" indent="0" algn="ctr" rtl="0">
              <a:lnSpc>
                <a:spcPct val="115000"/>
              </a:lnSpc>
              <a:spcBef>
                <a:spcPts val="0"/>
              </a:spcBef>
              <a:spcAft>
                <a:spcPts val="0"/>
              </a:spcAft>
              <a:buClr>
                <a:schemeClr val="dk1"/>
              </a:buClr>
              <a:buSzPts val="1100"/>
              <a:buNone/>
            </a:pPr>
            <a:r>
              <a:rPr lang="es-ES" sz="1400" i="1">
                <a:latin typeface="Avenir"/>
                <a:ea typeface="Avenir"/>
                <a:cs typeface="Avenir"/>
                <a:sym typeface="Avenir"/>
              </a:rPr>
              <a:t>La única familia humana en nuestra casa común.</a:t>
            </a:r>
            <a:endParaRPr/>
          </a:p>
          <a:p>
            <a:pPr marL="0" lvl="0" indent="0" algn="r" rtl="0">
              <a:lnSpc>
                <a:spcPct val="115000"/>
              </a:lnSpc>
              <a:spcBef>
                <a:spcPts val="0"/>
              </a:spcBef>
              <a:spcAft>
                <a:spcPts val="0"/>
              </a:spcAft>
              <a:buClr>
                <a:schemeClr val="dk1"/>
              </a:buClr>
              <a:buSzPts val="1100"/>
              <a:buNone/>
            </a:pPr>
            <a:r>
              <a:rPr lang="es-ES" sz="1400" i="1">
                <a:latin typeface="Avenir"/>
                <a:ea typeface="Avenir"/>
                <a:cs typeface="Avenir"/>
                <a:sym typeface="Avenir"/>
              </a:rPr>
              <a:t>	Laudato Si’ y Fratelli Tutti</a:t>
            </a:r>
            <a:endParaRPr sz="1400" i="1">
              <a:latin typeface="Avenir"/>
              <a:ea typeface="Avenir"/>
              <a:cs typeface="Avenir"/>
              <a:sym typeface="Avenir"/>
            </a:endParaRPr>
          </a:p>
          <a:p>
            <a:pPr marL="0" lvl="0" indent="0" algn="l" rtl="0">
              <a:lnSpc>
                <a:spcPct val="115000"/>
              </a:lnSpc>
              <a:spcBef>
                <a:spcPts val="0"/>
              </a:spcBef>
              <a:spcAft>
                <a:spcPts val="0"/>
              </a:spcAft>
              <a:buClr>
                <a:schemeClr val="dk1"/>
              </a:buClr>
              <a:buSzPts val="1100"/>
              <a:buNone/>
            </a:pPr>
            <a:endParaRPr sz="1400">
              <a:latin typeface="Avenir"/>
              <a:ea typeface="Avenir"/>
              <a:cs typeface="Avenir"/>
              <a:sym typeface="Avenir"/>
            </a:endParaRPr>
          </a:p>
        </p:txBody>
      </p:sp>
      <p:sp>
        <p:nvSpPr>
          <p:cNvPr id="280" name="Google Shape;280;p22"/>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48888"/>
              <a:buNone/>
            </a:pPr>
            <a:r>
              <a:rPr lang="es-ES">
                <a:latin typeface="Avenir"/>
                <a:ea typeface="Avenir"/>
                <a:cs typeface="Avenir"/>
                <a:sym typeface="Avenir"/>
              </a:rPr>
              <a:t>Discernir los signos de los tiempos a la luz del Evangelio</a:t>
            </a:r>
            <a:endParaRPr>
              <a:latin typeface="Avenir"/>
              <a:ea typeface="Avenir"/>
              <a:cs typeface="Avenir"/>
              <a:sym typeface="Avenir"/>
            </a:endParaRPr>
          </a:p>
        </p:txBody>
      </p:sp>
      <p:sp>
        <p:nvSpPr>
          <p:cNvPr id="281" name="Google Shape;281;p2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22</a:t>
            </a:fld>
            <a:endParaRPr/>
          </a:p>
        </p:txBody>
      </p:sp>
      <p:cxnSp>
        <p:nvCxnSpPr>
          <p:cNvPr id="282" name="Google Shape;282;p22"/>
          <p:cNvCxnSpPr/>
          <p:nvPr/>
        </p:nvCxnSpPr>
        <p:spPr>
          <a:xfrm>
            <a:off x="3490792" y="4537137"/>
            <a:ext cx="2186400" cy="0"/>
          </a:xfrm>
          <a:prstGeom prst="straightConnector1">
            <a:avLst/>
          </a:prstGeom>
          <a:noFill/>
          <a:ln w="28575" cap="flat" cmpd="sng">
            <a:solidFill>
              <a:srgbClr val="DE8F32"/>
            </a:solidFill>
            <a:prstDash val="dot"/>
            <a:round/>
            <a:headEnd type="none" w="sm" len="sm"/>
            <a:tailEnd type="none" w="sm" len="sm"/>
          </a:ln>
        </p:spPr>
      </p:cxnSp>
      <p:sp>
        <p:nvSpPr>
          <p:cNvPr id="283" name="Google Shape;283;p22"/>
          <p:cNvSpPr txBox="1">
            <a:spLocks noGrp="1"/>
          </p:cNvSpPr>
          <p:nvPr>
            <p:ph type="body" idx="2"/>
          </p:nvPr>
        </p:nvSpPr>
        <p:spPr>
          <a:xfrm>
            <a:off x="575884" y="1048639"/>
            <a:ext cx="3735861" cy="3145917"/>
          </a:xfrm>
          <a:prstGeom prst="rect">
            <a:avLst/>
          </a:prstGeom>
          <a:noFill/>
          <a:ln>
            <a:noFill/>
          </a:ln>
        </p:spPr>
        <p:txBody>
          <a:bodyPr spcFirstLastPara="1" wrap="square" lIns="91425" tIns="91425" rIns="91425" bIns="91425" anchor="ctr" anchorCtr="0">
            <a:normAutofit lnSpcReduction="10000"/>
          </a:bodyPr>
          <a:lstStyle/>
          <a:p>
            <a:pPr marL="152400" lvl="0" indent="0" algn="l" rtl="0">
              <a:lnSpc>
                <a:spcPct val="115000"/>
              </a:lnSpc>
              <a:spcBef>
                <a:spcPts val="0"/>
              </a:spcBef>
              <a:spcAft>
                <a:spcPts val="0"/>
              </a:spcAft>
              <a:buSzPts val="1200"/>
              <a:buNone/>
            </a:pPr>
            <a:r>
              <a:rPr lang="es-ES" sz="1500">
                <a:latin typeface="Arial"/>
                <a:ea typeface="Arial"/>
                <a:cs typeface="Arial"/>
                <a:sym typeface="Arial"/>
              </a:rPr>
              <a:t>«El camino sinodal se desarrolla dentro de un contexto histórico caracterizado por cambios “epocales” de la sociedad y por una etapa crucial de la vida de la Iglesia, que no es posible ignorar: es en los pliegues de este contexto complejo, en sus tensiones y contradicciones, donde estamos llamados a ‘escrutar a fondo los signos de los tiempos e interpretarlos a la luz del Evangelio’</a:t>
            </a:r>
            <a:r>
              <a:rPr lang="es-ES">
                <a:latin typeface="Arial"/>
                <a:ea typeface="Arial"/>
                <a:cs typeface="Arial"/>
                <a:sym typeface="Arial"/>
              </a:rPr>
              <a:t>(</a:t>
            </a:r>
            <a:r>
              <a:rPr lang="es-ES" i="1">
                <a:latin typeface="Arial"/>
                <a:ea typeface="Arial"/>
                <a:cs typeface="Arial"/>
                <a:sym typeface="Arial"/>
              </a:rPr>
              <a:t>GS</a:t>
            </a:r>
            <a:r>
              <a:rPr lang="es-ES">
                <a:latin typeface="Arial"/>
                <a:ea typeface="Arial"/>
                <a:cs typeface="Arial"/>
                <a:sym typeface="Arial"/>
              </a:rPr>
              <a:t>, n. 4)</a:t>
            </a:r>
            <a:r>
              <a:rPr lang="es-ES" sz="1500">
                <a:latin typeface="Arial"/>
                <a:ea typeface="Arial"/>
                <a:cs typeface="Arial"/>
                <a:sym typeface="Arial"/>
              </a:rPr>
              <a:t>».</a:t>
            </a:r>
            <a:endParaRPr/>
          </a:p>
          <a:p>
            <a:pPr marL="152400" lvl="0" indent="0" algn="r" rtl="0">
              <a:lnSpc>
                <a:spcPct val="115000"/>
              </a:lnSpc>
              <a:spcBef>
                <a:spcPts val="0"/>
              </a:spcBef>
              <a:spcAft>
                <a:spcPts val="0"/>
              </a:spcAft>
              <a:buSzPts val="1200"/>
              <a:buNone/>
            </a:pPr>
            <a:r>
              <a:rPr lang="es-ES" sz="1500">
                <a:latin typeface="Arial"/>
                <a:ea typeface="Arial"/>
                <a:cs typeface="Arial"/>
                <a:sym typeface="Arial"/>
              </a:rPr>
              <a:t>(</a:t>
            </a:r>
            <a:r>
              <a:rPr lang="es-ES" sz="1500" i="1">
                <a:latin typeface="Arial"/>
                <a:ea typeface="Arial"/>
                <a:cs typeface="Arial"/>
                <a:sym typeface="Arial"/>
              </a:rPr>
              <a:t>PD</a:t>
            </a:r>
            <a:r>
              <a:rPr lang="es-ES" sz="1500">
                <a:latin typeface="Arial"/>
                <a:ea typeface="Arial"/>
                <a:cs typeface="Arial"/>
                <a:sym typeface="Arial"/>
              </a:rPr>
              <a:t>, 4)</a:t>
            </a:r>
            <a:endParaRPr sz="15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title"/>
          </p:nvPr>
        </p:nvSpPr>
        <p:spPr>
          <a:xfrm>
            <a:off x="218485" y="574535"/>
            <a:ext cx="8569465" cy="1666959"/>
          </a:xfrm>
          <a:prstGeom prst="rect">
            <a:avLst/>
          </a:prstGeom>
          <a:noFill/>
          <a:ln>
            <a:noFill/>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SzPts val="2500"/>
              <a:buNone/>
            </a:pPr>
            <a:r>
              <a:rPr lang="es-ES" b="0">
                <a:latin typeface="Avenir"/>
                <a:ea typeface="Avenir"/>
                <a:cs typeface="Avenir"/>
                <a:sym typeface="Avenir"/>
              </a:rPr>
              <a:t>“</a:t>
            </a:r>
            <a:r>
              <a:rPr lang="es-ES" b="0"/>
              <a:t>En este contexto, </a:t>
            </a:r>
            <a:r>
              <a:rPr lang="es-ES"/>
              <a:t>la sinodalidad representa el camino principal para la Iglesia</a:t>
            </a:r>
            <a:r>
              <a:rPr lang="es-ES" b="0"/>
              <a:t>, llamada a renovarse bajo la acción del Espíritu y gracias a la escucha de la Palabra..</a:t>
            </a:r>
            <a:r>
              <a:rPr lang="es-ES" b="0">
                <a:latin typeface="Avenir"/>
                <a:ea typeface="Avenir"/>
                <a:cs typeface="Avenir"/>
                <a:sym typeface="Avenir"/>
              </a:rPr>
              <a:t>.”</a:t>
            </a:r>
            <a:br>
              <a:rPr lang="es-ES" b="0">
                <a:latin typeface="Avenir"/>
                <a:ea typeface="Avenir"/>
                <a:cs typeface="Avenir"/>
                <a:sym typeface="Avenir"/>
              </a:rPr>
            </a:br>
            <a:r>
              <a:rPr lang="es-ES" sz="1500" b="0">
                <a:latin typeface="Avenir"/>
                <a:ea typeface="Avenir"/>
                <a:cs typeface="Avenir"/>
                <a:sym typeface="Avenir"/>
              </a:rPr>
              <a:t>(</a:t>
            </a:r>
            <a:r>
              <a:rPr lang="es-ES" sz="1500" b="0" i="1">
                <a:latin typeface="Avenir"/>
                <a:ea typeface="Avenir"/>
                <a:cs typeface="Avenir"/>
                <a:sym typeface="Avenir"/>
              </a:rPr>
              <a:t>PD</a:t>
            </a:r>
            <a:r>
              <a:rPr lang="es-ES" sz="1500" b="0">
                <a:latin typeface="Avenir"/>
                <a:ea typeface="Avenir"/>
                <a:cs typeface="Avenir"/>
                <a:sym typeface="Avenir"/>
              </a:rPr>
              <a:t>, 9)</a:t>
            </a:r>
            <a:endParaRPr sz="1500" b="0">
              <a:latin typeface="Avenir"/>
              <a:ea typeface="Avenir"/>
              <a:cs typeface="Avenir"/>
              <a:sym typeface="Avenir"/>
            </a:endParaRPr>
          </a:p>
        </p:txBody>
      </p:sp>
      <p:sp>
        <p:nvSpPr>
          <p:cNvPr id="289" name="Google Shape;289;p2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23</a:t>
            </a:fld>
            <a:endParaRPr/>
          </a:p>
        </p:txBody>
      </p:sp>
      <p:sp>
        <p:nvSpPr>
          <p:cNvPr id="290" name="Google Shape;290;p23"/>
          <p:cNvSpPr txBox="1">
            <a:spLocks noGrp="1"/>
          </p:cNvSpPr>
          <p:nvPr>
            <p:ph type="body" idx="3"/>
          </p:nvPr>
        </p:nvSpPr>
        <p:spPr>
          <a:xfrm>
            <a:off x="589085" y="2723951"/>
            <a:ext cx="7853815" cy="1395508"/>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es-ES" sz="2000" i="1">
                <a:latin typeface="Avenir"/>
                <a:ea typeface="Avenir"/>
                <a:cs typeface="Avenir"/>
                <a:sym typeface="Avenir"/>
              </a:rPr>
              <a:t>Imaginar un futuro diferente para la Iglesia</a:t>
            </a:r>
            <a:endParaRPr/>
          </a:p>
          <a:p>
            <a:pPr marL="457200" lvl="0" indent="-304800" algn="l" rtl="0">
              <a:lnSpc>
                <a:spcPct val="115000"/>
              </a:lnSpc>
              <a:spcBef>
                <a:spcPts val="0"/>
              </a:spcBef>
              <a:spcAft>
                <a:spcPts val="0"/>
              </a:spcAft>
              <a:buClr>
                <a:srgbClr val="DE8F32"/>
              </a:buClr>
              <a:buSzPts val="1200"/>
              <a:buFont typeface="Helvetica Neue"/>
              <a:buChar char="●"/>
            </a:pPr>
            <a:r>
              <a:rPr lang="es-ES" sz="2000" i="1">
                <a:latin typeface="Avenir"/>
                <a:ea typeface="Avenir"/>
                <a:cs typeface="Avenir"/>
                <a:sym typeface="Avenir"/>
              </a:rPr>
              <a:t>Ser un signo profético para una familia humana necesitada de un proyecto común</a:t>
            </a:r>
            <a:endParaRPr sz="2000" i="1">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None/>
            </a:pPr>
            <a:r>
              <a:rPr lang="es-ES" sz="1700">
                <a:latin typeface="Avenir"/>
                <a:ea typeface="Avenir"/>
                <a:cs typeface="Avenir"/>
                <a:sym typeface="Avenir"/>
              </a:rPr>
              <a:t>Escuchar las Escrituras</a:t>
            </a:r>
            <a:endParaRPr sz="1700">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endParaRPr>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1500" b="1" i="1">
                <a:latin typeface="Avenir"/>
                <a:ea typeface="Avenir"/>
                <a:cs typeface="Avenir"/>
                <a:sym typeface="Avenir"/>
              </a:rPr>
              <a:t>Jesús, la multitud, los apóstoles</a:t>
            </a:r>
            <a:endParaRPr/>
          </a:p>
          <a:p>
            <a:pPr marL="0" lvl="0" indent="0" algn="ctr" rtl="0">
              <a:lnSpc>
                <a:spcPct val="115000"/>
              </a:lnSpc>
              <a:spcBef>
                <a:spcPts val="0"/>
              </a:spcBef>
              <a:spcAft>
                <a:spcPts val="0"/>
              </a:spcAft>
              <a:buClr>
                <a:schemeClr val="dk1"/>
              </a:buClr>
              <a:buSzPts val="1100"/>
              <a:buNone/>
            </a:pPr>
            <a:endParaRPr sz="1500" b="1" i="1">
              <a:latin typeface="Avenir"/>
              <a:ea typeface="Avenir"/>
              <a:cs typeface="Avenir"/>
              <a:sym typeface="Avenir"/>
            </a:endParaRPr>
          </a:p>
          <a:p>
            <a:pPr marL="0" lvl="0" indent="0" algn="just" rtl="0">
              <a:lnSpc>
                <a:spcPct val="115000"/>
              </a:lnSpc>
              <a:spcBef>
                <a:spcPts val="0"/>
              </a:spcBef>
              <a:spcAft>
                <a:spcPts val="0"/>
              </a:spcAft>
              <a:buClr>
                <a:schemeClr val="dk1"/>
              </a:buClr>
              <a:buSzPts val="1100"/>
              <a:buNone/>
            </a:pPr>
            <a:r>
              <a:rPr lang="es-ES">
                <a:latin typeface="Avenir"/>
                <a:ea typeface="Avenir"/>
                <a:cs typeface="Avenir"/>
                <a:sym typeface="Avenir"/>
              </a:rPr>
              <a:t>“</a:t>
            </a:r>
            <a:r>
              <a:rPr lang="es-ES"/>
              <a:t>La acción evangelizadora y el mensaje de salvación, en efecto, no serían comprensibles sin la constante apertura de Jesús al interlocutor más amplio posible, que los Evangelios indican como la multitud, es decir el conjunto de personas que lo siguen a lo largo del camino, y a veces incluso van detrás de Él en la esperanza de un signo y de una palabra de salvación: he aquí el segundo actor de la escena de la Revelación. El anuncio evangélico no se dirige sólo a pocos iluminados o elegidos. </a:t>
            </a:r>
            <a:r>
              <a:rPr lang="es-ES">
                <a:latin typeface="Avenir"/>
                <a:ea typeface="Avenir"/>
                <a:cs typeface="Avenir"/>
                <a:sym typeface="Avenir"/>
              </a:rPr>
              <a:t>” (</a:t>
            </a:r>
            <a:r>
              <a:rPr lang="es-ES" i="1">
                <a:latin typeface="Avenir"/>
                <a:ea typeface="Avenir"/>
                <a:cs typeface="Avenir"/>
                <a:sym typeface="Avenir"/>
              </a:rPr>
              <a:t>PD</a:t>
            </a:r>
            <a:r>
              <a:rPr lang="es-ES">
                <a:latin typeface="Avenir"/>
                <a:ea typeface="Avenir"/>
                <a:cs typeface="Avenir"/>
                <a:sym typeface="Avenir"/>
              </a:rPr>
              <a:t>, 18) </a:t>
            </a:r>
            <a:endParaRPr/>
          </a:p>
          <a:p>
            <a:pPr marL="0" lvl="0" indent="0" algn="l" rtl="0">
              <a:lnSpc>
                <a:spcPct val="115000"/>
              </a:lnSpc>
              <a:spcBef>
                <a:spcPts val="0"/>
              </a:spcBef>
              <a:spcAft>
                <a:spcPts val="0"/>
              </a:spcAft>
              <a:buClr>
                <a:schemeClr val="dk1"/>
              </a:buClr>
              <a:buSzPts val="1100"/>
              <a:buNone/>
            </a:pPr>
            <a:endParaRPr sz="1300">
              <a:latin typeface="Avenir"/>
              <a:ea typeface="Avenir"/>
              <a:cs typeface="Avenir"/>
              <a:sym typeface="Avenir"/>
            </a:endParaRPr>
          </a:p>
          <a:p>
            <a:pPr marL="0" lvl="0" indent="0" algn="l" rtl="0">
              <a:lnSpc>
                <a:spcPct val="115000"/>
              </a:lnSpc>
              <a:spcBef>
                <a:spcPts val="0"/>
              </a:spcBef>
              <a:spcAft>
                <a:spcPts val="0"/>
              </a:spcAft>
              <a:buClr>
                <a:schemeClr val="dk1"/>
              </a:buClr>
              <a:buSzPts val="1100"/>
              <a:buNone/>
            </a:pPr>
            <a:r>
              <a:rPr lang="es-ES" sz="1300">
                <a:latin typeface="Avenir"/>
                <a:ea typeface="Avenir"/>
                <a:cs typeface="Avenir"/>
                <a:sym typeface="Avenir"/>
              </a:rPr>
              <a:t>🡪 </a:t>
            </a:r>
            <a:r>
              <a:rPr lang="es-ES" sz="1300" b="1">
                <a:latin typeface="Avenir"/>
                <a:ea typeface="Avenir"/>
                <a:cs typeface="Avenir"/>
                <a:sym typeface="Avenir"/>
              </a:rPr>
              <a:t>Para que la Iglesia sea ella misma, y para que su misión dé frutos, los tres deben estar siempre presentes: Jesús, la multitud y los apóstoles.</a:t>
            </a:r>
            <a:endParaRPr sz="1300" b="1">
              <a:latin typeface="Avenir"/>
              <a:ea typeface="Avenir"/>
              <a:cs typeface="Avenir"/>
              <a:sym typeface="Avenir"/>
            </a:endParaRPr>
          </a:p>
        </p:txBody>
      </p:sp>
      <p:sp>
        <p:nvSpPr>
          <p:cNvPr id="296" name="Google Shape;296;p2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24</a:t>
            </a:fld>
            <a:endParaRPr/>
          </a:p>
        </p:txBody>
      </p:sp>
      <p:pic>
        <p:nvPicPr>
          <p:cNvPr id="297" name="Google Shape;297;p24"/>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298" name="Google Shape;298;p24"/>
          <p:cNvCxnSpPr/>
          <p:nvPr/>
        </p:nvCxnSpPr>
        <p:spPr>
          <a:xfrm>
            <a:off x="5886842" y="4852594"/>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None/>
            </a:pPr>
            <a:r>
              <a:rPr lang="es-ES" sz="1700">
                <a:latin typeface="Avenir"/>
                <a:ea typeface="Avenir"/>
                <a:cs typeface="Avenir"/>
                <a:sym typeface="Avenir"/>
              </a:rPr>
              <a:t>Escuchar las Escrituras</a:t>
            </a:r>
            <a:endParaRPr>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r>
              <a:rPr lang="es-ES" sz="1300" b="1">
                <a:latin typeface="Avenir"/>
                <a:ea typeface="Avenir"/>
                <a:cs typeface="Avenir"/>
                <a:sym typeface="Avenir"/>
              </a:rPr>
              <a:t/>
            </a:r>
            <a:br>
              <a:rPr lang="es-ES" sz="1300" b="1">
                <a:latin typeface="Avenir"/>
                <a:ea typeface="Avenir"/>
                <a:cs typeface="Avenir"/>
                <a:sym typeface="Avenir"/>
              </a:rPr>
            </a:br>
            <a:endParaRPr sz="1300" b="1">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1500" b="1" i="1">
                <a:latin typeface="Avenir"/>
                <a:ea typeface="Avenir"/>
                <a:cs typeface="Avenir"/>
                <a:sym typeface="Avenir"/>
              </a:rPr>
              <a:t>Una doble dinámica de conversión: </a:t>
            </a:r>
            <a:endParaRPr/>
          </a:p>
          <a:p>
            <a:pPr marL="0" lvl="0" indent="0" algn="ctr" rtl="0">
              <a:lnSpc>
                <a:spcPct val="115000"/>
              </a:lnSpc>
              <a:spcBef>
                <a:spcPts val="0"/>
              </a:spcBef>
              <a:spcAft>
                <a:spcPts val="0"/>
              </a:spcAft>
              <a:buClr>
                <a:schemeClr val="dk1"/>
              </a:buClr>
              <a:buSzPts val="1100"/>
              <a:buNone/>
            </a:pPr>
            <a:r>
              <a:rPr lang="es-ES" sz="1500" b="1" i="1">
                <a:latin typeface="Avenir"/>
                <a:ea typeface="Avenir"/>
                <a:cs typeface="Avenir"/>
                <a:sym typeface="Avenir"/>
              </a:rPr>
              <a:t>Pedro y Cornelio (Hechos 10)</a:t>
            </a:r>
            <a:endParaRPr/>
          </a:p>
          <a:p>
            <a:pPr marL="0" lvl="0" indent="0" algn="l" rtl="0">
              <a:lnSpc>
                <a:spcPct val="115000"/>
              </a:lnSpc>
              <a:spcBef>
                <a:spcPts val="0"/>
              </a:spcBef>
              <a:spcAft>
                <a:spcPts val="0"/>
              </a:spcAft>
              <a:buClr>
                <a:schemeClr val="dk1"/>
              </a:buClr>
              <a:buSzPts val="1100"/>
              <a:buNone/>
            </a:pPr>
            <a:endParaRPr sz="150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None/>
            </a:pPr>
            <a:r>
              <a:rPr lang="es-ES" sz="1250">
                <a:latin typeface="Avenir"/>
                <a:ea typeface="Avenir"/>
                <a:cs typeface="Avenir"/>
                <a:sym typeface="Avenir"/>
              </a:rPr>
              <a:t>“</a:t>
            </a:r>
            <a:r>
              <a:rPr lang="es-ES"/>
              <a:t>Es en el encuentro con las personas, acogiéndolas, caminando junto a ellas y entrando en sus casas, como él descubre el significado de su visión: ningún ser humano es indigno a los ojos de Dios y la diferencia instituida por la elección no es preferencia exclusiva, sino servicio y testimonio de dimensión universal</a:t>
            </a:r>
            <a:r>
              <a:rPr lang="es-ES" sz="1250">
                <a:latin typeface="Avenir"/>
                <a:ea typeface="Avenir"/>
                <a:cs typeface="Avenir"/>
                <a:sym typeface="Avenir"/>
              </a:rPr>
              <a:t>.” (</a:t>
            </a:r>
            <a:r>
              <a:rPr lang="es-ES" sz="1250" i="1">
                <a:latin typeface="Avenir"/>
                <a:ea typeface="Avenir"/>
                <a:cs typeface="Avenir"/>
                <a:sym typeface="Avenir"/>
              </a:rPr>
              <a:t>PD</a:t>
            </a:r>
            <a:r>
              <a:rPr lang="es-ES" sz="1250">
                <a:latin typeface="Avenir"/>
                <a:ea typeface="Avenir"/>
                <a:cs typeface="Avenir"/>
                <a:sym typeface="Avenir"/>
              </a:rPr>
              <a:t>, 23)</a:t>
            </a:r>
            <a:endParaRPr sz="1250">
              <a:latin typeface="Avenir"/>
              <a:ea typeface="Avenir"/>
              <a:cs typeface="Avenir"/>
              <a:sym typeface="Avenir"/>
            </a:endParaRPr>
          </a:p>
        </p:txBody>
      </p:sp>
      <p:sp>
        <p:nvSpPr>
          <p:cNvPr id="304" name="Google Shape;304;p2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25</a:t>
            </a:fld>
            <a:endParaRPr/>
          </a:p>
        </p:txBody>
      </p:sp>
      <p:pic>
        <p:nvPicPr>
          <p:cNvPr id="305" name="Google Shape;305;p25"/>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306" name="Google Shape;306;p25"/>
          <p:cNvCxnSpPr/>
          <p:nvPr/>
        </p:nvCxnSpPr>
        <p:spPr>
          <a:xfrm>
            <a:off x="5911118" y="4884962"/>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311700" y="445025"/>
            <a:ext cx="8520600" cy="914438"/>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s-ES" sz="2300">
                <a:latin typeface="Avenir"/>
                <a:ea typeface="Avenir"/>
                <a:cs typeface="Avenir"/>
                <a:sym typeface="Avenir"/>
              </a:rPr>
              <a:t>La sinodalidad en acción: pistas para la consulta al Pueblo de Dios (PD, 26)</a:t>
            </a:r>
            <a:endParaRPr/>
          </a:p>
        </p:txBody>
      </p:sp>
      <p:sp>
        <p:nvSpPr>
          <p:cNvPr id="313" name="Google Shape;313;p26"/>
          <p:cNvSpPr txBox="1">
            <a:spLocks noGrp="1"/>
          </p:cNvSpPr>
          <p:nvPr>
            <p:ph type="body" idx="1"/>
          </p:nvPr>
        </p:nvSpPr>
        <p:spPr>
          <a:xfrm>
            <a:off x="311700" y="1592317"/>
            <a:ext cx="8520600" cy="297655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1400">
                <a:latin typeface="Avenir"/>
                <a:ea typeface="Avenir"/>
                <a:cs typeface="Avenir"/>
                <a:sym typeface="Avenir"/>
              </a:rPr>
              <a:t>Para responder, se le invita a:</a:t>
            </a:r>
            <a:endParaRPr/>
          </a:p>
          <a:p>
            <a:pPr marL="914400" lvl="1" indent="-304800" algn="just" rtl="0">
              <a:lnSpc>
                <a:spcPct val="115000"/>
              </a:lnSpc>
              <a:spcBef>
                <a:spcPts val="0"/>
              </a:spcBef>
              <a:spcAft>
                <a:spcPts val="0"/>
              </a:spcAft>
              <a:buSzPts val="1200"/>
              <a:buChar char="○"/>
            </a:pPr>
            <a:r>
              <a:rPr lang="es-ES" sz="1400">
                <a:latin typeface="Avenir"/>
                <a:ea typeface="Avenir"/>
                <a:cs typeface="Avenir"/>
                <a:sym typeface="Avenir"/>
              </a:rPr>
              <a:t>Pregúntense qué experiencias de su Iglesia les recuerda la cuestión fundamental</a:t>
            </a:r>
            <a:endParaRPr/>
          </a:p>
          <a:p>
            <a:pPr marL="914400" lvl="1" indent="-304800" algn="just" rtl="0">
              <a:lnSpc>
                <a:spcPct val="115000"/>
              </a:lnSpc>
              <a:spcBef>
                <a:spcPts val="0"/>
              </a:spcBef>
              <a:spcAft>
                <a:spcPts val="0"/>
              </a:spcAft>
              <a:buSzPts val="1200"/>
              <a:buChar char="○"/>
            </a:pPr>
            <a:r>
              <a:rPr lang="es-ES" sz="1400">
                <a:latin typeface="Avenir"/>
                <a:ea typeface="Avenir"/>
                <a:cs typeface="Avenir"/>
                <a:sym typeface="Avenir"/>
              </a:rPr>
              <a:t>Releer con mayor profundidad las experiencias sinodales de "caminar juntos". ¿Qué alegrías han traído? ¿Qué dificultades y obstáculos han encontrado? ¿Qué heridas han sacado a la luz? ¿Qué intenciones despertaron?</a:t>
            </a:r>
            <a:endParaRPr/>
          </a:p>
          <a:p>
            <a:pPr marL="914400" lvl="1" indent="-304800" algn="just" rtl="0">
              <a:lnSpc>
                <a:spcPct val="115000"/>
              </a:lnSpc>
              <a:spcBef>
                <a:spcPts val="0"/>
              </a:spcBef>
              <a:spcAft>
                <a:spcPts val="0"/>
              </a:spcAft>
              <a:buSzPts val="1200"/>
              <a:buChar char="○"/>
            </a:pPr>
            <a:r>
              <a:rPr lang="es-ES" sz="1400">
                <a:latin typeface="Avenir"/>
                <a:ea typeface="Avenir"/>
                <a:cs typeface="Avenir"/>
                <a:sym typeface="Avenir"/>
              </a:rPr>
              <a:t>Captar los frutos a compartir: ¿dónde resuena la voz del Espíritu en estas experiencias sinodales? ¿Qué nos pide hoy? ¿Cuáles son los puntos a confirmar, las perspectivas de cambio, los pasos a dar? ¿Dónde se registra el consenso? ¿Qué caminos se abren para nuestra Iglesia particular?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t="11395" b="14650"/>
          <a:stretch/>
        </p:blipFill>
        <p:spPr>
          <a:xfrm>
            <a:off x="4830945" y="525982"/>
            <a:ext cx="3584772" cy="4054110"/>
          </a:xfrm>
          <a:prstGeom prst="rect">
            <a:avLst/>
          </a:prstGeom>
          <a:noFill/>
          <a:ln>
            <a:noFill/>
          </a:ln>
        </p:spPr>
      </p:pic>
      <p:sp>
        <p:nvSpPr>
          <p:cNvPr id="319" name="Google Shape;319;p27"/>
          <p:cNvSpPr txBox="1">
            <a:spLocks noGrp="1"/>
          </p:cNvSpPr>
          <p:nvPr>
            <p:ph type="title"/>
          </p:nvPr>
        </p:nvSpPr>
        <p:spPr>
          <a:xfrm>
            <a:off x="166976" y="162465"/>
            <a:ext cx="4443982" cy="711475"/>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43999"/>
              <a:buNone/>
            </a:pPr>
            <a:r>
              <a:rPr lang="es-ES" sz="1900">
                <a:latin typeface="Avenir"/>
                <a:ea typeface="Avenir"/>
                <a:cs typeface="Avenir"/>
                <a:sym typeface="Avenir"/>
              </a:rPr>
              <a:t>La cuestión de fondo del </a:t>
            </a:r>
            <a:br>
              <a:rPr lang="es-ES" sz="1900">
                <a:latin typeface="Avenir"/>
                <a:ea typeface="Avenir"/>
                <a:cs typeface="Avenir"/>
                <a:sym typeface="Avenir"/>
              </a:rPr>
            </a:br>
            <a:r>
              <a:rPr lang="es-ES" sz="1900">
                <a:latin typeface="Avenir"/>
                <a:ea typeface="Avenir"/>
                <a:cs typeface="Avenir"/>
                <a:sym typeface="Avenir"/>
              </a:rPr>
              <a:t>Proceso Sinodal</a:t>
            </a:r>
            <a:endParaRPr sz="1900">
              <a:latin typeface="Avenir"/>
              <a:ea typeface="Avenir"/>
              <a:cs typeface="Avenir"/>
              <a:sym typeface="Avenir"/>
            </a:endParaRPr>
          </a:p>
        </p:txBody>
      </p:sp>
      <p:sp>
        <p:nvSpPr>
          <p:cNvPr id="320" name="Google Shape;320;p27"/>
          <p:cNvSpPr txBox="1">
            <a:spLocks noGrp="1"/>
          </p:cNvSpPr>
          <p:nvPr>
            <p:ph type="body" idx="2"/>
          </p:nvPr>
        </p:nvSpPr>
        <p:spPr>
          <a:xfrm>
            <a:off x="221922" y="800606"/>
            <a:ext cx="4447558" cy="1558579"/>
          </a:xfrm>
          <a:prstGeom prst="rect">
            <a:avLst/>
          </a:prstGeom>
          <a:noFill/>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1100"/>
              <a:buNone/>
            </a:pPr>
            <a:r>
              <a:rPr lang="es-ES" sz="1300">
                <a:latin typeface="Arial"/>
                <a:ea typeface="Arial"/>
                <a:cs typeface="Arial"/>
                <a:sym typeface="Arial"/>
              </a:rPr>
              <a:t>Una pregunta fundamental nos impulsa y nos guía: ¿cómo se realiza hoy, a diversos niveles (desde el local al universal) ese “caminar juntos” que permite a la Iglesia anunciar el Evangelio, de acuerdo a la misión que le fue confiada; y qué pasos el Espíritu nos invita a dar para crecer como Iglesia sinodal? </a:t>
            </a:r>
            <a:r>
              <a:rPr lang="es-ES" sz="1300">
                <a:latin typeface="Avenir"/>
                <a:ea typeface="Avenir"/>
                <a:cs typeface="Avenir"/>
                <a:sym typeface="Avenir"/>
              </a:rPr>
              <a:t>(</a:t>
            </a:r>
            <a:r>
              <a:rPr lang="es-ES" sz="1300" i="1">
                <a:latin typeface="Avenir"/>
                <a:ea typeface="Avenir"/>
                <a:cs typeface="Avenir"/>
                <a:sym typeface="Avenir"/>
              </a:rPr>
              <a:t>PD</a:t>
            </a:r>
            <a:r>
              <a:rPr lang="es-ES" sz="1300">
                <a:latin typeface="Avenir"/>
                <a:ea typeface="Avenir"/>
                <a:cs typeface="Avenir"/>
                <a:sym typeface="Avenir"/>
              </a:rPr>
              <a:t>, 2)</a:t>
            </a:r>
            <a:endParaRPr sz="1300">
              <a:latin typeface="Avenir"/>
              <a:ea typeface="Avenir"/>
              <a:cs typeface="Avenir"/>
              <a:sym typeface="Avenir"/>
            </a:endParaRPr>
          </a:p>
        </p:txBody>
      </p:sp>
      <p:sp>
        <p:nvSpPr>
          <p:cNvPr id="321" name="Google Shape;321;p2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27</a:t>
            </a:fld>
            <a:endParaRPr/>
          </a:p>
        </p:txBody>
      </p:sp>
      <p:sp>
        <p:nvSpPr>
          <p:cNvPr id="322" name="Google Shape;322;p27"/>
          <p:cNvSpPr txBox="1"/>
          <p:nvPr/>
        </p:nvSpPr>
        <p:spPr>
          <a:xfrm>
            <a:off x="166976" y="2274906"/>
            <a:ext cx="4443866" cy="72370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748"/>
              <a:buFont typeface="Helvetica Neue"/>
              <a:buNone/>
            </a:pPr>
            <a:r>
              <a:rPr lang="es-ES" sz="1700" b="1" i="0" u="none" strike="noStrike" cap="none">
                <a:solidFill>
                  <a:schemeClr val="dk1"/>
                </a:solidFill>
                <a:latin typeface="Avenir"/>
                <a:ea typeface="Avenir"/>
                <a:cs typeface="Avenir"/>
                <a:sym typeface="Avenir"/>
              </a:rPr>
              <a:t>Cuestión fundamental de la </a:t>
            </a:r>
            <a:endParaRPr sz="1700" b="1"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chemeClr val="dk1"/>
              </a:buClr>
              <a:buSzPts val="748"/>
              <a:buFont typeface="Helvetica Neue"/>
              <a:buNone/>
            </a:pPr>
            <a:r>
              <a:rPr lang="es-ES" sz="1700" b="1" i="0" u="none" strike="noStrike" cap="none">
                <a:solidFill>
                  <a:schemeClr val="dk1"/>
                </a:solidFill>
                <a:latin typeface="Avenir"/>
                <a:ea typeface="Avenir"/>
                <a:cs typeface="Avenir"/>
                <a:sym typeface="Avenir"/>
              </a:rPr>
              <a:t>consulta del Pueblo de Dios</a:t>
            </a:r>
            <a:endParaRPr sz="1700" b="1" i="0" u="none" strike="noStrike" cap="none">
              <a:solidFill>
                <a:schemeClr val="dk1"/>
              </a:solidFill>
              <a:latin typeface="Avenir"/>
              <a:ea typeface="Avenir"/>
              <a:cs typeface="Avenir"/>
              <a:sym typeface="Avenir"/>
            </a:endParaRPr>
          </a:p>
        </p:txBody>
      </p:sp>
      <p:sp>
        <p:nvSpPr>
          <p:cNvPr id="323" name="Google Shape;323;p27"/>
          <p:cNvSpPr txBox="1"/>
          <p:nvPr/>
        </p:nvSpPr>
        <p:spPr>
          <a:xfrm>
            <a:off x="517449" y="2998613"/>
            <a:ext cx="4210668" cy="1478906"/>
          </a:xfrm>
          <a:prstGeom prst="rect">
            <a:avLst/>
          </a:prstGeom>
          <a:noFill/>
          <a:ln>
            <a:noFill/>
          </a:ln>
        </p:spPr>
        <p:txBody>
          <a:bodyPr spcFirstLastPara="1" wrap="square" lIns="91425" tIns="91425" rIns="91425" bIns="91425" anchor="ctr" anchorCtr="0">
            <a:normAutofit/>
          </a:bodyPr>
          <a:lstStyle/>
          <a:p>
            <a:pPr marL="152400" marR="0" lvl="0" indent="0" algn="l" rtl="0">
              <a:lnSpc>
                <a:spcPct val="115000"/>
              </a:lnSpc>
              <a:spcBef>
                <a:spcPts val="0"/>
              </a:spcBef>
              <a:spcAft>
                <a:spcPts val="0"/>
              </a:spcAft>
              <a:buClr>
                <a:srgbClr val="DE8F32"/>
              </a:buClr>
              <a:buSzPts val="1200"/>
              <a:buFont typeface="Helvetica Neue"/>
              <a:buNone/>
            </a:pPr>
            <a:r>
              <a:rPr lang="es-ES" sz="1300" b="0" i="1" u="none" strike="noStrike" cap="none">
                <a:solidFill>
                  <a:srgbClr val="000000"/>
                </a:solidFill>
                <a:latin typeface="Arial"/>
                <a:ea typeface="Arial"/>
                <a:cs typeface="Arial"/>
                <a:sym typeface="Arial"/>
              </a:rPr>
              <a:t>En una Iglesia sinodal, que anuncia el Evangelio, todos “caminan juntos”: ¿cómo se realiza hoy este “caminar juntos” en la propia Iglesia particular? ¿Qué pasos nos invita a dar el Espíritu para crecer en nuestro “caminar juntos”? (PD, 26)</a:t>
            </a:r>
            <a:endParaRPr sz="1300" b="0" i="1"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668075" y="176534"/>
            <a:ext cx="7774800"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500"/>
              <a:buNone/>
            </a:pPr>
            <a:r>
              <a:rPr lang="es-ES"/>
              <a:t>Diez núcleos temáticos</a:t>
            </a:r>
            <a:endParaRPr/>
          </a:p>
        </p:txBody>
      </p:sp>
      <p:sp>
        <p:nvSpPr>
          <p:cNvPr id="329" name="Google Shape;329;p2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28</a:t>
            </a:fld>
            <a:endParaRPr/>
          </a:p>
        </p:txBody>
      </p:sp>
      <p:sp>
        <p:nvSpPr>
          <p:cNvPr id="330" name="Google Shape;330;p28"/>
          <p:cNvSpPr txBox="1">
            <a:spLocks noGrp="1"/>
          </p:cNvSpPr>
          <p:nvPr>
            <p:ph type="body" idx="2"/>
          </p:nvPr>
        </p:nvSpPr>
        <p:spPr>
          <a:xfrm>
            <a:off x="668075" y="898215"/>
            <a:ext cx="3626400" cy="3431023"/>
          </a:xfrm>
          <a:prstGeom prst="rect">
            <a:avLst/>
          </a:prstGeom>
          <a:noFill/>
          <a:ln>
            <a:noFill/>
          </a:ln>
        </p:spPr>
        <p:txBody>
          <a:bodyPr spcFirstLastPara="1" wrap="square" lIns="91425" tIns="91425" rIns="91425" bIns="91425" anchor="ctr" anchorCtr="0">
            <a:normAutofit fontScale="92500"/>
          </a:bodyPr>
          <a:lstStyle/>
          <a:p>
            <a:pPr marL="457200" lvl="0" indent="-304800" algn="just" rtl="0">
              <a:lnSpc>
                <a:spcPct val="115000"/>
              </a:lnSpc>
              <a:spcBef>
                <a:spcPts val="0"/>
              </a:spcBef>
              <a:spcAft>
                <a:spcPts val="0"/>
              </a:spcAft>
              <a:buSzPct val="108108"/>
              <a:buFont typeface="Arial"/>
              <a:buAutoNum type="romanUcPeriod"/>
            </a:pPr>
            <a:r>
              <a:rPr lang="es-ES" b="1">
                <a:solidFill>
                  <a:schemeClr val="dk1"/>
                </a:solidFill>
                <a:latin typeface="Arial"/>
                <a:ea typeface="Arial"/>
                <a:cs typeface="Arial"/>
                <a:sym typeface="Arial"/>
              </a:rPr>
              <a:t>Compañeros de viaje</a:t>
            </a:r>
            <a:r>
              <a:rPr lang="es-ES">
                <a:solidFill>
                  <a:schemeClr val="dk1"/>
                </a:solidFill>
                <a:latin typeface="Arial"/>
                <a:ea typeface="Arial"/>
                <a:cs typeface="Arial"/>
                <a:sym typeface="Arial"/>
              </a:rPr>
              <a:t>: En la Iglesia y en la sociedad estamos en el mismo camino, uno al lado del otro.</a:t>
            </a:r>
            <a:endParaRPr/>
          </a:p>
          <a:p>
            <a:pPr marL="457200" lvl="0" indent="-304800" algn="just" rtl="0">
              <a:lnSpc>
                <a:spcPct val="115000"/>
              </a:lnSpc>
              <a:spcBef>
                <a:spcPts val="0"/>
              </a:spcBef>
              <a:spcAft>
                <a:spcPts val="0"/>
              </a:spcAft>
              <a:buSzPct val="108108"/>
              <a:buFont typeface="Arial"/>
              <a:buAutoNum type="romanUcPeriod"/>
            </a:pPr>
            <a:r>
              <a:rPr lang="es-ES" b="1">
                <a:solidFill>
                  <a:schemeClr val="dk1"/>
                </a:solidFill>
                <a:latin typeface="Arial"/>
                <a:ea typeface="Arial"/>
                <a:cs typeface="Arial"/>
                <a:sym typeface="Arial"/>
              </a:rPr>
              <a:t>Escuchar</a:t>
            </a:r>
            <a:r>
              <a:rPr lang="es-ES">
                <a:solidFill>
                  <a:schemeClr val="dk1"/>
                </a:solidFill>
                <a:latin typeface="Arial"/>
                <a:ea typeface="Arial"/>
                <a:cs typeface="Arial"/>
                <a:sym typeface="Arial"/>
              </a:rPr>
              <a:t>: Escuchar es el primer paso, requiriendo que tenemos abiertos la mente y el corazón, sin prejuicios.</a:t>
            </a:r>
            <a:endParaRPr/>
          </a:p>
          <a:p>
            <a:pPr marL="457200" lvl="0" indent="-304800" algn="just" rtl="0">
              <a:lnSpc>
                <a:spcPct val="115000"/>
              </a:lnSpc>
              <a:spcBef>
                <a:spcPts val="0"/>
              </a:spcBef>
              <a:spcAft>
                <a:spcPts val="0"/>
              </a:spcAft>
              <a:buSzPct val="108108"/>
              <a:buFont typeface="Arial"/>
              <a:buAutoNum type="romanUcPeriod"/>
            </a:pPr>
            <a:r>
              <a:rPr lang="es-ES" b="1">
                <a:solidFill>
                  <a:schemeClr val="dk1"/>
                </a:solidFill>
                <a:latin typeface="Arial"/>
                <a:ea typeface="Arial"/>
                <a:cs typeface="Arial"/>
                <a:sym typeface="Arial"/>
              </a:rPr>
              <a:t>Tomar la palabra</a:t>
            </a:r>
            <a:r>
              <a:rPr lang="es-ES">
                <a:solidFill>
                  <a:schemeClr val="dk1"/>
                </a:solidFill>
                <a:latin typeface="Arial"/>
                <a:ea typeface="Arial"/>
                <a:cs typeface="Arial"/>
                <a:sym typeface="Arial"/>
              </a:rPr>
              <a:t>: Todos están invitados a hablar con valor y </a:t>
            </a:r>
            <a:r>
              <a:rPr lang="es-ES" i="1">
                <a:solidFill>
                  <a:schemeClr val="dk1"/>
                </a:solidFill>
                <a:latin typeface="Arial"/>
                <a:ea typeface="Arial"/>
                <a:cs typeface="Arial"/>
                <a:sym typeface="Arial"/>
              </a:rPr>
              <a:t>parresía</a:t>
            </a:r>
            <a:r>
              <a:rPr lang="es-ES">
                <a:solidFill>
                  <a:schemeClr val="dk1"/>
                </a:solidFill>
                <a:latin typeface="Arial"/>
                <a:ea typeface="Arial"/>
                <a:cs typeface="Arial"/>
                <a:sym typeface="Arial"/>
              </a:rPr>
              <a:t>, es decir, integrando la libertad, la verdad y la caridad.</a:t>
            </a:r>
            <a:endParaRPr/>
          </a:p>
          <a:p>
            <a:pPr marL="457200" lvl="0" indent="-304800" algn="just" rtl="0">
              <a:lnSpc>
                <a:spcPct val="115000"/>
              </a:lnSpc>
              <a:spcBef>
                <a:spcPts val="0"/>
              </a:spcBef>
              <a:spcAft>
                <a:spcPts val="0"/>
              </a:spcAft>
              <a:buSzPct val="108108"/>
              <a:buFont typeface="Arial"/>
              <a:buAutoNum type="romanUcPeriod"/>
            </a:pPr>
            <a:r>
              <a:rPr lang="es-ES" b="1">
                <a:solidFill>
                  <a:schemeClr val="dk1"/>
                </a:solidFill>
                <a:latin typeface="Arial"/>
                <a:ea typeface="Arial"/>
                <a:cs typeface="Arial"/>
                <a:sym typeface="Arial"/>
              </a:rPr>
              <a:t>Celebrar</a:t>
            </a:r>
            <a:r>
              <a:rPr lang="es-ES">
                <a:solidFill>
                  <a:schemeClr val="dk1"/>
                </a:solidFill>
                <a:latin typeface="Arial"/>
                <a:ea typeface="Arial"/>
                <a:cs typeface="Arial"/>
                <a:sym typeface="Arial"/>
              </a:rPr>
              <a:t>: "Caminar juntos" es posible solo si se basa en la escucha comunitaria de la Palabra y en la celebración de la Eucaristía.</a:t>
            </a:r>
            <a:endParaRPr/>
          </a:p>
          <a:p>
            <a:pPr marL="457200" lvl="0" indent="-304800" algn="just" rtl="0">
              <a:lnSpc>
                <a:spcPct val="115000"/>
              </a:lnSpc>
              <a:spcBef>
                <a:spcPts val="0"/>
              </a:spcBef>
              <a:spcAft>
                <a:spcPts val="0"/>
              </a:spcAft>
              <a:buSzPct val="108108"/>
              <a:buFont typeface="Arial"/>
              <a:buAutoNum type="romanUcPeriod"/>
            </a:pPr>
            <a:r>
              <a:rPr lang="es-ES" b="1">
                <a:solidFill>
                  <a:schemeClr val="dk1"/>
                </a:solidFill>
                <a:latin typeface="Arial"/>
                <a:ea typeface="Arial"/>
                <a:cs typeface="Arial"/>
                <a:sym typeface="Arial"/>
              </a:rPr>
              <a:t>Corresponsable en la misión</a:t>
            </a:r>
            <a:r>
              <a:rPr lang="es-ES">
                <a:solidFill>
                  <a:schemeClr val="dk1"/>
                </a:solidFill>
                <a:latin typeface="Arial"/>
                <a:ea typeface="Arial"/>
                <a:cs typeface="Arial"/>
                <a:sym typeface="Arial"/>
              </a:rPr>
              <a:t>: La sinodalidad está al servicio de la misión de la Iglesia, en la que todos sus miembros están llamados a participar.</a:t>
            </a:r>
            <a:endParaRPr>
              <a:solidFill>
                <a:schemeClr val="dk1"/>
              </a:solidFill>
              <a:latin typeface="Arial"/>
              <a:ea typeface="Arial"/>
              <a:cs typeface="Arial"/>
              <a:sym typeface="Arial"/>
            </a:endParaRPr>
          </a:p>
        </p:txBody>
      </p:sp>
      <p:sp>
        <p:nvSpPr>
          <p:cNvPr id="331" name="Google Shape;331;p28"/>
          <p:cNvSpPr txBox="1">
            <a:spLocks noGrp="1"/>
          </p:cNvSpPr>
          <p:nvPr>
            <p:ph type="body" idx="3"/>
          </p:nvPr>
        </p:nvSpPr>
        <p:spPr>
          <a:xfrm>
            <a:off x="4849500" y="898215"/>
            <a:ext cx="3677700" cy="3876086"/>
          </a:xfrm>
          <a:prstGeom prst="rect">
            <a:avLst/>
          </a:prstGeom>
          <a:noFill/>
          <a:ln>
            <a:noFill/>
          </a:ln>
        </p:spPr>
        <p:txBody>
          <a:bodyPr spcFirstLastPara="1" wrap="square" lIns="91425" tIns="91425" rIns="91425" bIns="91425" anchor="ctr" anchorCtr="0">
            <a:noAutofit/>
          </a:bodyPr>
          <a:lstStyle/>
          <a:p>
            <a:pPr marL="457200" lvl="0" indent="-304800" algn="just" rtl="0">
              <a:lnSpc>
                <a:spcPct val="115000"/>
              </a:lnSpc>
              <a:spcBef>
                <a:spcPts val="0"/>
              </a:spcBef>
              <a:spcAft>
                <a:spcPts val="0"/>
              </a:spcAft>
              <a:buSzPts val="1200"/>
              <a:buFont typeface="Arial"/>
              <a:buAutoNum type="romanUcPeriod" startAt="6"/>
            </a:pPr>
            <a:r>
              <a:rPr lang="es-ES" sz="1100" b="1">
                <a:solidFill>
                  <a:schemeClr val="dk1"/>
                </a:solidFill>
                <a:latin typeface="Arial"/>
                <a:ea typeface="Arial"/>
                <a:cs typeface="Arial"/>
                <a:sym typeface="Arial"/>
              </a:rPr>
              <a:t>El diálogo en la Iglesia y en la sociedad</a:t>
            </a:r>
            <a:r>
              <a:rPr lang="es-ES" sz="1100">
                <a:solidFill>
                  <a:schemeClr val="dk1"/>
                </a:solidFill>
                <a:latin typeface="Arial"/>
                <a:ea typeface="Arial"/>
                <a:cs typeface="Arial"/>
                <a:sym typeface="Arial"/>
              </a:rPr>
              <a:t>: El diálogo es un camino de perseverancia, que incluye también silencios y sufrimientos, pero que es capaz de recoger la experiencia de las personas y de los pueblos.</a:t>
            </a:r>
            <a:endParaRPr/>
          </a:p>
          <a:p>
            <a:pPr marL="457200" lvl="0" indent="-304800" algn="just" rtl="0">
              <a:lnSpc>
                <a:spcPct val="115000"/>
              </a:lnSpc>
              <a:spcBef>
                <a:spcPts val="0"/>
              </a:spcBef>
              <a:spcAft>
                <a:spcPts val="0"/>
              </a:spcAft>
              <a:buSzPts val="1200"/>
              <a:buFont typeface="Arial"/>
              <a:buAutoNum type="romanUcPeriod" startAt="6"/>
            </a:pPr>
            <a:r>
              <a:rPr lang="es-ES" sz="1100" b="1">
                <a:solidFill>
                  <a:schemeClr val="dk1"/>
                </a:solidFill>
                <a:latin typeface="Arial"/>
                <a:ea typeface="Arial"/>
                <a:cs typeface="Arial"/>
                <a:sym typeface="Arial"/>
              </a:rPr>
              <a:t>Con otras confesiones cristianas</a:t>
            </a:r>
            <a:r>
              <a:rPr lang="es-ES" sz="1100">
                <a:solidFill>
                  <a:schemeClr val="dk1"/>
                </a:solidFill>
                <a:latin typeface="Arial"/>
                <a:ea typeface="Arial"/>
                <a:cs typeface="Arial"/>
                <a:sym typeface="Arial"/>
              </a:rPr>
              <a:t>: El diálogo entre cristianos de diferentes confesiones, unidos por un mismo bautismo, ocupa un lugar especial en el camino sinodal.</a:t>
            </a:r>
            <a:endParaRPr/>
          </a:p>
          <a:p>
            <a:pPr marL="457200" lvl="0" indent="-304800" algn="just" rtl="0">
              <a:lnSpc>
                <a:spcPct val="115000"/>
              </a:lnSpc>
              <a:spcBef>
                <a:spcPts val="0"/>
              </a:spcBef>
              <a:spcAft>
                <a:spcPts val="0"/>
              </a:spcAft>
              <a:buSzPts val="1200"/>
              <a:buFont typeface="Arial"/>
              <a:buAutoNum type="romanUcPeriod" startAt="6"/>
            </a:pPr>
            <a:r>
              <a:rPr lang="es-ES" sz="1100" b="1">
                <a:solidFill>
                  <a:schemeClr val="dk1"/>
                </a:solidFill>
                <a:latin typeface="Arial"/>
                <a:ea typeface="Arial"/>
                <a:cs typeface="Arial"/>
                <a:sym typeface="Arial"/>
              </a:rPr>
              <a:t>Autoridad y participación</a:t>
            </a:r>
            <a:r>
              <a:rPr lang="es-ES" sz="1100">
                <a:solidFill>
                  <a:schemeClr val="dk1"/>
                </a:solidFill>
                <a:latin typeface="Arial"/>
                <a:ea typeface="Arial"/>
                <a:cs typeface="Arial"/>
                <a:sym typeface="Arial"/>
              </a:rPr>
              <a:t>: Una Iglesia sinodal es una Iglesia participativa y corresponsable.</a:t>
            </a:r>
            <a:endParaRPr/>
          </a:p>
          <a:p>
            <a:pPr marL="457200" lvl="0" indent="-304800" algn="just" rtl="0">
              <a:lnSpc>
                <a:spcPct val="115000"/>
              </a:lnSpc>
              <a:spcBef>
                <a:spcPts val="0"/>
              </a:spcBef>
              <a:spcAft>
                <a:spcPts val="0"/>
              </a:spcAft>
              <a:buSzPts val="1200"/>
              <a:buFont typeface="Arial"/>
              <a:buAutoNum type="romanUcPeriod" startAt="6"/>
            </a:pPr>
            <a:r>
              <a:rPr lang="es-ES" sz="1100" b="1">
                <a:solidFill>
                  <a:schemeClr val="dk1"/>
                </a:solidFill>
                <a:latin typeface="Arial"/>
                <a:ea typeface="Arial"/>
                <a:cs typeface="Arial"/>
                <a:sym typeface="Arial"/>
              </a:rPr>
              <a:t>Discernir y decidir</a:t>
            </a:r>
            <a:r>
              <a:rPr lang="es-ES" sz="1100">
                <a:solidFill>
                  <a:schemeClr val="dk1"/>
                </a:solidFill>
                <a:latin typeface="Arial"/>
                <a:ea typeface="Arial"/>
                <a:cs typeface="Arial"/>
                <a:sym typeface="Arial"/>
              </a:rPr>
              <a:t>: En un estilo sinodal, las decisiones se toman por discernimiento, sobre la base de un consenso que surge de la obediencia común al Espíritu.</a:t>
            </a:r>
            <a:endParaRPr/>
          </a:p>
          <a:p>
            <a:pPr marL="457200" lvl="0" indent="-304800" algn="just" rtl="0">
              <a:lnSpc>
                <a:spcPct val="115000"/>
              </a:lnSpc>
              <a:spcBef>
                <a:spcPts val="0"/>
              </a:spcBef>
              <a:spcAft>
                <a:spcPts val="0"/>
              </a:spcAft>
              <a:buSzPts val="1200"/>
              <a:buFont typeface="Arial"/>
              <a:buAutoNum type="romanUcPeriod" startAt="6"/>
            </a:pPr>
            <a:r>
              <a:rPr lang="es-ES" sz="1100" b="1">
                <a:solidFill>
                  <a:schemeClr val="dk1"/>
                </a:solidFill>
                <a:latin typeface="Arial"/>
                <a:ea typeface="Arial"/>
                <a:cs typeface="Arial"/>
                <a:sym typeface="Arial"/>
              </a:rPr>
              <a:t>Formación para la sinodalidad</a:t>
            </a:r>
            <a:r>
              <a:rPr lang="es-ES" sz="1100">
                <a:solidFill>
                  <a:schemeClr val="dk1"/>
                </a:solidFill>
                <a:latin typeface="Arial"/>
                <a:ea typeface="Arial"/>
                <a:cs typeface="Arial"/>
                <a:sym typeface="Arial"/>
              </a:rPr>
              <a:t>:  La espiritualidad de caminar juntos está llamada a convertirse en una principio educativo para la formación de la persona humana y del cristiano, de las familias y las comunidades.</a:t>
            </a:r>
            <a:endParaRPr sz="1100">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441173" y="428841"/>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a:latin typeface="Avenir"/>
                <a:ea typeface="Avenir"/>
                <a:cs typeface="Avenir"/>
                <a:sym typeface="Avenir"/>
              </a:rPr>
              <a:t>Dinamizar los órganos colegiales</a:t>
            </a:r>
            <a:endParaRPr>
              <a:latin typeface="Avenir"/>
              <a:ea typeface="Avenir"/>
              <a:cs typeface="Avenir"/>
              <a:sym typeface="Avenir"/>
            </a:endParaRPr>
          </a:p>
        </p:txBody>
      </p:sp>
      <p:sp>
        <p:nvSpPr>
          <p:cNvPr id="338" name="Google Shape;33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Episcopalis Communio</a:t>
            </a:r>
            <a:r>
              <a:rPr lang="es-ES" sz="1400">
                <a:latin typeface="Avenir"/>
                <a:ea typeface="Avenir"/>
                <a:cs typeface="Avenir"/>
                <a:sym typeface="Avenir"/>
              </a:rPr>
              <a:t>, 7. « “en la Iglesia, el objetivo de cualquier órgano colegial, sea consultivo o deliberativo, es siempre la búsqueda de la verdad o del bien de la Iglesia. Además, cuando se trata de verificar la fe misma, el </a:t>
            </a:r>
            <a:r>
              <a:rPr lang="es-ES" sz="1400" i="1">
                <a:latin typeface="Avenir"/>
                <a:ea typeface="Avenir"/>
                <a:cs typeface="Avenir"/>
                <a:sym typeface="Avenir"/>
              </a:rPr>
              <a:t>consensus Ecclesiae </a:t>
            </a:r>
            <a:r>
              <a:rPr lang="es-ES" sz="1400">
                <a:latin typeface="Avenir"/>
                <a:ea typeface="Avenir"/>
                <a:cs typeface="Avenir"/>
                <a:sym typeface="Avenir"/>
              </a:rPr>
              <a:t>no se da por el cómputo de los votos, sino que es el resultado de la acción del Espíritu, alma de la única Iglesia de Cristo».” </a:t>
            </a:r>
            <a:endParaRPr sz="1400"/>
          </a:p>
          <a:p>
            <a:pPr marL="152400" lvl="0" indent="0" algn="l" rtl="0">
              <a:lnSpc>
                <a:spcPct val="115000"/>
              </a:lnSpc>
              <a:spcBef>
                <a:spcPts val="0"/>
              </a:spcBef>
              <a:spcAft>
                <a:spcPts val="0"/>
              </a:spcAft>
              <a:buSzPts val="1200"/>
              <a:buNone/>
            </a:pPr>
            <a:endParaRPr/>
          </a:p>
          <a:p>
            <a:pPr marL="152400" lvl="0" indent="0" algn="l" rtl="0">
              <a:lnSpc>
                <a:spcPct val="115000"/>
              </a:lnSpc>
              <a:spcBef>
                <a:spcPts val="0"/>
              </a:spcBef>
              <a:spcAft>
                <a:spcPts val="0"/>
              </a:spcAft>
              <a:buSzPts val="1200"/>
              <a:buNone/>
            </a:pPr>
            <a:r>
              <a:rPr lang="es-ES" sz="2400" b="1">
                <a:latin typeface="Avenir"/>
                <a:ea typeface="Avenir"/>
                <a:cs typeface="Avenir"/>
                <a:sym typeface="Avenir"/>
              </a:rPr>
              <a:t>Dar nueva vida a las instituciones sinodales</a:t>
            </a:r>
            <a:endParaRPr/>
          </a:p>
          <a:p>
            <a:pPr marL="457200" lvl="0" indent="-228600" algn="l" rtl="0">
              <a:lnSpc>
                <a:spcPct val="115000"/>
              </a:lnSpc>
              <a:spcBef>
                <a:spcPts val="0"/>
              </a:spcBef>
              <a:spcAft>
                <a:spcPts val="0"/>
              </a:spcAft>
              <a:buSzPts val="1200"/>
              <a:buNone/>
            </a:pP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El Sínodo de los Obispos o el Sínodo Dicesano</a:t>
            </a:r>
            <a:endParaRPr sz="1400" i="1">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Un consejo pastoral diocesano o parroquial, un consejo presbiteral </a:t>
            </a: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Un capítulo local, provincial o general para las comunidades religiosas </a:t>
            </a: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Las asambleas generales y los consejos de los movimientos eclesiales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822853" y="672246"/>
            <a:ext cx="4253047" cy="3484757"/>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ES" sz="2400" b="1" i="1">
                <a:latin typeface="Arial"/>
                <a:ea typeface="Arial"/>
                <a:cs typeface="Arial"/>
                <a:sym typeface="Arial"/>
              </a:rPr>
              <a:t>"La sinodalidad es la forma de ser iglesia hoy según la voluntad de Dios </a:t>
            </a:r>
            <a:endParaRPr/>
          </a:p>
          <a:p>
            <a:pPr marL="152400" lvl="0" indent="0" algn="l" rtl="0">
              <a:lnSpc>
                <a:spcPct val="115000"/>
              </a:lnSpc>
              <a:spcBef>
                <a:spcPts val="0"/>
              </a:spcBef>
              <a:spcAft>
                <a:spcPts val="0"/>
              </a:spcAft>
              <a:buSzPts val="1200"/>
              <a:buNone/>
            </a:pPr>
            <a:r>
              <a:rPr lang="es-ES" sz="2400" b="1" i="1">
                <a:latin typeface="Arial"/>
                <a:ea typeface="Arial"/>
                <a:cs typeface="Arial"/>
                <a:sym typeface="Arial"/>
              </a:rPr>
              <a:t>en una dinámica de escucha y discernimiento del Espíritu Santo".</a:t>
            </a:r>
            <a:endParaRPr/>
          </a:p>
          <a:p>
            <a:pPr marL="152400" lvl="0" indent="0" algn="r" rtl="0">
              <a:lnSpc>
                <a:spcPct val="115000"/>
              </a:lnSpc>
              <a:spcBef>
                <a:spcPts val="0"/>
              </a:spcBef>
              <a:spcAft>
                <a:spcPts val="0"/>
              </a:spcAft>
              <a:buSzPts val="1200"/>
              <a:buNone/>
            </a:pPr>
            <a:r>
              <a:rPr lang="es-ES" sz="1800" i="1">
                <a:latin typeface="Arial"/>
                <a:ea typeface="Arial"/>
                <a:cs typeface="Arial"/>
                <a:sym typeface="Arial"/>
              </a:rPr>
              <a:t>Papa Francisco</a:t>
            </a:r>
            <a:endParaRPr sz="1800" i="1">
              <a:latin typeface="Arial"/>
              <a:ea typeface="Arial"/>
              <a:cs typeface="Arial"/>
              <a:sym typeface="Arial"/>
            </a:endParaRPr>
          </a:p>
        </p:txBody>
      </p:sp>
      <p:sp>
        <p:nvSpPr>
          <p:cNvPr id="135" name="Google Shape;135;p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a:t>
            </a:fld>
            <a:endParaRPr/>
          </a:p>
        </p:txBody>
      </p:sp>
      <p:pic>
        <p:nvPicPr>
          <p:cNvPr id="136" name="Google Shape;136;p3" descr="Bishops, young people walk to St. Peter's on pilgrimage of faith | Angelus  News"/>
          <p:cNvPicPr preferRelativeResize="0"/>
          <p:nvPr/>
        </p:nvPicPr>
        <p:blipFill rotWithShape="1">
          <a:blip r:embed="rId3">
            <a:alphaModFix/>
          </a:blip>
          <a:srcRect l="-25878" r="-25879"/>
          <a:stretch/>
        </p:blipFill>
        <p:spPr>
          <a:xfrm>
            <a:off x="-1524481" y="0"/>
            <a:ext cx="7580623"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a:spLocks noGrp="1"/>
          </p:cNvSpPr>
          <p:nvPr>
            <p:ph type="title"/>
          </p:nvPr>
        </p:nvSpPr>
        <p:spPr>
          <a:xfrm>
            <a:off x="265500" y="217503"/>
            <a:ext cx="4045200" cy="40470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s-ES">
                <a:solidFill>
                  <a:schemeClr val="dk1"/>
                </a:solidFill>
                <a:latin typeface="Avenir"/>
                <a:ea typeface="Avenir"/>
                <a:cs typeface="Avenir"/>
                <a:sym typeface="Avenir"/>
              </a:rPr>
              <a:t>Un objetivo clave del Vademécum</a:t>
            </a:r>
            <a:r>
              <a:rPr lang="es-ES" b="0">
                <a:solidFill>
                  <a:schemeClr val="dk1"/>
                </a:solidFill>
                <a:latin typeface="Avenir"/>
                <a:ea typeface="Avenir"/>
                <a:cs typeface="Avenir"/>
                <a:sym typeface="Avenir"/>
              </a:rPr>
              <a:t>: </a:t>
            </a:r>
            <a:r>
              <a:rPr lang="es-ES" b="0" i="1">
                <a:solidFill>
                  <a:schemeClr val="dk1"/>
                </a:solidFill>
                <a:latin typeface="Avenir"/>
                <a:ea typeface="Avenir"/>
                <a:cs typeface="Avenir"/>
                <a:sym typeface="Avenir"/>
              </a:rPr>
              <a:t>promover la adaptación al contexto local </a:t>
            </a:r>
            <a:endParaRPr b="0" i="1">
              <a:latin typeface="Avenir"/>
              <a:ea typeface="Avenir"/>
              <a:cs typeface="Avenir"/>
              <a:sym typeface="Avenir"/>
            </a:endParaRPr>
          </a:p>
        </p:txBody>
      </p:sp>
      <p:sp>
        <p:nvSpPr>
          <p:cNvPr id="344" name="Google Shape;344;p3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30</a:t>
            </a:fld>
            <a:endParaRPr/>
          </a:p>
        </p:txBody>
      </p:sp>
      <p:cxnSp>
        <p:nvCxnSpPr>
          <p:cNvPr id="345" name="Google Shape;345;p30"/>
          <p:cNvCxnSpPr/>
          <p:nvPr/>
        </p:nvCxnSpPr>
        <p:spPr>
          <a:xfrm>
            <a:off x="6001558" y="4857477"/>
            <a:ext cx="1637400" cy="0"/>
          </a:xfrm>
          <a:prstGeom prst="straightConnector1">
            <a:avLst/>
          </a:prstGeom>
          <a:noFill/>
          <a:ln w="28575" cap="flat" cmpd="sng">
            <a:solidFill>
              <a:srgbClr val="DE8F32"/>
            </a:solidFill>
            <a:prstDash val="dot"/>
            <a:round/>
            <a:headEnd type="none" w="sm" len="sm"/>
            <a:tailEnd type="none" w="sm" len="sm"/>
          </a:ln>
        </p:spPr>
      </p:cxnSp>
      <p:sp>
        <p:nvSpPr>
          <p:cNvPr id="346" name="Google Shape;346;p30"/>
          <p:cNvSpPr/>
          <p:nvPr/>
        </p:nvSpPr>
        <p:spPr>
          <a:xfrm>
            <a:off x="4633000" y="67067"/>
            <a:ext cx="4442900" cy="470898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s-ES" sz="1500" b="0" i="0" u="none" strike="noStrike" cap="none">
                <a:solidFill>
                  <a:schemeClr val="dk1"/>
                </a:solidFill>
                <a:latin typeface="Avenir"/>
                <a:ea typeface="Avenir"/>
                <a:cs typeface="Avenir"/>
                <a:sym typeface="Avenir"/>
              </a:rPr>
              <a:t>El manual del Vademécum se ofrece como una guía para apoyar los esfuerzos de cada Iglesia local, no como un reglamento. Se anima a los responsables de organizar el proceso de escucha y diálogo a nivel local a ser sensibles a su propia cultura y contexto, a los recursos y las limitaciones, y a discernir cómo llevar a cabo esta fase sinodal diocesana, guiados por su Obispo diocesano. Les animamos a tomar ideas útiles de esta guía, pero también a tener como punto de partida sus propias circunstancias locales. Se pueden encontrar caminos nuevos y creativos para trabajar juntos entre las parroquias y las diócesis con el fin de llevar a cabo este Proceso Sinodal. Este Proceso Sinodal no tiene que ser visto como una carga abrumadora que compite con la atención pastoral local. Por el contrario, es una oportunidad para fomentar la conversión sinodal y pastoral de cada Iglesia local para que sea más fructífera en la misión. </a:t>
            </a:r>
            <a:endParaRPr sz="1500" b="0" i="0" u="none" strike="noStrike" cap="none">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1"/>
          <p:cNvPicPr preferRelativeResize="0"/>
          <p:nvPr/>
        </p:nvPicPr>
        <p:blipFill rotWithShape="1">
          <a:blip r:embed="rId3">
            <a:alphaModFix/>
          </a:blip>
          <a:srcRect t="14643" b="10377"/>
          <a:stretch/>
        </p:blipFill>
        <p:spPr>
          <a:xfrm>
            <a:off x="4572001" y="-1"/>
            <a:ext cx="4571999" cy="5143501"/>
          </a:xfrm>
          <a:prstGeom prst="rect">
            <a:avLst/>
          </a:prstGeom>
          <a:noFill/>
          <a:ln>
            <a:noFill/>
          </a:ln>
        </p:spPr>
      </p:pic>
      <p:sp>
        <p:nvSpPr>
          <p:cNvPr id="352" name="Google Shape;352;p3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31</a:t>
            </a:fld>
            <a:endParaRPr/>
          </a:p>
        </p:txBody>
      </p:sp>
      <p:cxnSp>
        <p:nvCxnSpPr>
          <p:cNvPr id="353" name="Google Shape;353;p31"/>
          <p:cNvCxnSpPr/>
          <p:nvPr/>
        </p:nvCxnSpPr>
        <p:spPr>
          <a:xfrm>
            <a:off x="1642996" y="4575914"/>
            <a:ext cx="2186400" cy="0"/>
          </a:xfrm>
          <a:prstGeom prst="straightConnector1">
            <a:avLst/>
          </a:prstGeom>
          <a:noFill/>
          <a:ln w="28575" cap="flat" cmpd="sng">
            <a:solidFill>
              <a:srgbClr val="DE8F32"/>
            </a:solidFill>
            <a:prstDash val="dot"/>
            <a:round/>
            <a:headEnd type="none" w="sm" len="sm"/>
            <a:tailEnd type="none" w="sm" len="sm"/>
          </a:ln>
        </p:spPr>
      </p:cxnSp>
      <p:sp>
        <p:nvSpPr>
          <p:cNvPr id="354" name="Google Shape;354;p31"/>
          <p:cNvSpPr txBox="1">
            <a:spLocks noGrp="1"/>
          </p:cNvSpPr>
          <p:nvPr>
            <p:ph type="body" idx="2"/>
          </p:nvPr>
        </p:nvSpPr>
        <p:spPr>
          <a:xfrm>
            <a:off x="236260" y="183847"/>
            <a:ext cx="4223147" cy="4276562"/>
          </a:xfrm>
          <a:prstGeom prst="rect">
            <a:avLst/>
          </a:prstGeom>
          <a:noFill/>
          <a:ln>
            <a:noFill/>
          </a:ln>
        </p:spPr>
        <p:txBody>
          <a:bodyPr spcFirstLastPara="1" wrap="square" lIns="91425" tIns="91425" rIns="91425" bIns="91425" anchor="t" anchorCtr="0">
            <a:normAutofit fontScale="92500" lnSpcReduction="10000"/>
          </a:bodyPr>
          <a:lstStyle/>
          <a:p>
            <a:pPr marL="82550" lvl="0" indent="0" algn="ctr" rtl="0">
              <a:lnSpc>
                <a:spcPct val="115000"/>
              </a:lnSpc>
              <a:spcBef>
                <a:spcPts val="1200"/>
              </a:spcBef>
              <a:spcAft>
                <a:spcPts val="0"/>
              </a:spcAft>
              <a:buSzPct val="72072"/>
              <a:buNone/>
            </a:pPr>
            <a:r>
              <a:rPr lang="es-ES" sz="1800" b="1">
                <a:latin typeface="Avenir"/>
                <a:ea typeface="Avenir"/>
                <a:cs typeface="Avenir"/>
                <a:sym typeface="Avenir"/>
              </a:rPr>
              <a:t>FOMENTAR UNA AMPLIA PARTICIPACIÓN EN EL PROCESO SINODAL</a:t>
            </a:r>
            <a:endParaRPr/>
          </a:p>
          <a:p>
            <a:pPr marL="254000" lvl="0" indent="-171450" algn="l" rtl="0">
              <a:lnSpc>
                <a:spcPct val="115000"/>
              </a:lnSpc>
              <a:spcBef>
                <a:spcPts val="1200"/>
              </a:spcBef>
              <a:spcAft>
                <a:spcPts val="0"/>
              </a:spcAft>
              <a:buSzPct val="99792"/>
              <a:buChar char="●"/>
            </a:pPr>
            <a:r>
              <a:rPr lang="es-ES" sz="1300">
                <a:solidFill>
                  <a:schemeClr val="dk1"/>
                </a:solidFill>
                <a:latin typeface="Avenir"/>
                <a:ea typeface="Avenir"/>
                <a:cs typeface="Avenir"/>
                <a:sym typeface="Avenir"/>
              </a:rPr>
              <a:t>El objetivo es asegurar la participación del mayor número posible, para escuchar la voz viva de todo el Pueblo de Dios. </a:t>
            </a:r>
            <a:endParaRPr/>
          </a:p>
          <a:p>
            <a:pPr marL="254000" lvl="0" indent="-171450" algn="l" rtl="0">
              <a:lnSpc>
                <a:spcPct val="115000"/>
              </a:lnSpc>
              <a:spcBef>
                <a:spcPts val="1200"/>
              </a:spcBef>
              <a:spcAft>
                <a:spcPts val="0"/>
              </a:spcAft>
              <a:buSzPct val="99792"/>
              <a:buChar char="●"/>
            </a:pPr>
            <a:r>
              <a:rPr lang="es-ES" sz="1300">
                <a:solidFill>
                  <a:schemeClr val="dk1"/>
                </a:solidFill>
                <a:latin typeface="Avenir"/>
                <a:ea typeface="Avenir"/>
                <a:cs typeface="Avenir"/>
                <a:sym typeface="Avenir"/>
              </a:rPr>
              <a:t>Esto no es posible a menos que hagamos un esfuerzo especial para llegar activamente a las personas allí donde se encuentran, especialmente a aquellos que a menudo son excluidos o no participan en la vida de la Iglesia. </a:t>
            </a:r>
            <a:endParaRPr/>
          </a:p>
          <a:p>
            <a:pPr marL="254000" lvl="0" indent="-171450" algn="l" rtl="0">
              <a:lnSpc>
                <a:spcPct val="115000"/>
              </a:lnSpc>
              <a:spcBef>
                <a:spcPts val="1200"/>
              </a:spcBef>
              <a:spcAft>
                <a:spcPts val="0"/>
              </a:spcAft>
              <a:buSzPct val="99792"/>
              <a:buChar char="●"/>
            </a:pPr>
            <a:r>
              <a:rPr lang="es-ES" sz="1300">
                <a:solidFill>
                  <a:schemeClr val="dk1"/>
                </a:solidFill>
                <a:latin typeface="Avenir"/>
                <a:ea typeface="Avenir"/>
                <a:cs typeface="Avenir"/>
                <a:sym typeface="Avenir"/>
              </a:rPr>
              <a:t>Debe haber un enfoque claro en la participación de los pobres, marginados, vulnerables y excluidos, para escuchar sus voces y experiencias. </a:t>
            </a:r>
            <a:endParaRPr/>
          </a:p>
          <a:p>
            <a:pPr marL="254000" lvl="0" indent="-171450" algn="l" rtl="0">
              <a:lnSpc>
                <a:spcPct val="115000"/>
              </a:lnSpc>
              <a:spcBef>
                <a:spcPts val="1200"/>
              </a:spcBef>
              <a:spcAft>
                <a:spcPts val="0"/>
              </a:spcAft>
              <a:buSzPct val="99792"/>
              <a:buChar char="●"/>
            </a:pPr>
            <a:r>
              <a:rPr lang="es-ES" sz="1300">
                <a:solidFill>
                  <a:schemeClr val="dk1"/>
                </a:solidFill>
                <a:latin typeface="Avenir"/>
                <a:ea typeface="Avenir"/>
                <a:cs typeface="Avenir"/>
                <a:sym typeface="Avenir"/>
              </a:rPr>
              <a:t>El Proceso Sinodal debe ser sencillo, accesible y acogedor para todos. </a:t>
            </a:r>
            <a:endParaRPr sz="1300" b="1">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32</a:t>
            </a:fld>
            <a:endParaRPr/>
          </a:p>
        </p:txBody>
      </p:sp>
      <p:cxnSp>
        <p:nvCxnSpPr>
          <p:cNvPr id="360" name="Google Shape;360;p32"/>
          <p:cNvCxnSpPr/>
          <p:nvPr/>
        </p:nvCxnSpPr>
        <p:spPr>
          <a:xfrm>
            <a:off x="3461579" y="4397771"/>
            <a:ext cx="2278800" cy="0"/>
          </a:xfrm>
          <a:prstGeom prst="straightConnector1">
            <a:avLst/>
          </a:prstGeom>
          <a:noFill/>
          <a:ln w="28575" cap="flat" cmpd="sng">
            <a:solidFill>
              <a:srgbClr val="DE8F32"/>
            </a:solidFill>
            <a:prstDash val="dot"/>
            <a:round/>
            <a:headEnd type="none" w="sm" len="sm"/>
            <a:tailEnd type="none" w="sm" len="sm"/>
          </a:ln>
        </p:spPr>
      </p:cxnSp>
      <p:pic>
        <p:nvPicPr>
          <p:cNvPr id="361" name="Google Shape;361;p32"/>
          <p:cNvPicPr preferRelativeResize="0"/>
          <p:nvPr/>
        </p:nvPicPr>
        <p:blipFill rotWithShape="1">
          <a:blip r:embed="rId3">
            <a:alphaModFix/>
          </a:blip>
          <a:srcRect/>
          <a:stretch/>
        </p:blipFill>
        <p:spPr>
          <a:xfrm>
            <a:off x="1548725" y="1366050"/>
            <a:ext cx="1928651" cy="2411402"/>
          </a:xfrm>
          <a:prstGeom prst="rect">
            <a:avLst/>
          </a:prstGeom>
          <a:noFill/>
          <a:ln>
            <a:noFill/>
          </a:ln>
        </p:spPr>
      </p:pic>
      <p:sp>
        <p:nvSpPr>
          <p:cNvPr id="362" name="Google Shape;362;p32"/>
          <p:cNvSpPr txBox="1"/>
          <p:nvPr/>
        </p:nvSpPr>
        <p:spPr>
          <a:xfrm>
            <a:off x="3691561" y="568251"/>
            <a:ext cx="4946991" cy="3760478"/>
          </a:xfrm>
          <a:prstGeom prst="rect">
            <a:avLst/>
          </a:prstGeom>
          <a:noFill/>
          <a:ln>
            <a:noFill/>
          </a:ln>
        </p:spPr>
        <p:txBody>
          <a:bodyPr spcFirstLastPara="1" wrap="square" lIns="91425" tIns="91425" rIns="91425" bIns="91425" anchor="t" anchorCtr="0">
            <a:normAutofit fontScale="92500" lnSpcReduction="20000"/>
          </a:bodyPr>
          <a:lstStyle/>
          <a:p>
            <a:pPr marL="82550" marR="0" lvl="0" indent="0" algn="ctr" rtl="0">
              <a:lnSpc>
                <a:spcPct val="115000"/>
              </a:lnSpc>
              <a:spcBef>
                <a:spcPts val="1200"/>
              </a:spcBef>
              <a:spcAft>
                <a:spcPts val="0"/>
              </a:spcAft>
              <a:buClr>
                <a:srgbClr val="666666"/>
              </a:buClr>
              <a:buSzPct val="66066"/>
              <a:buFont typeface="Helvetica Neue"/>
              <a:buNone/>
            </a:pPr>
            <a:r>
              <a:rPr lang="es-ES" sz="1800" b="1" i="0" u="none" strike="noStrike" cap="none">
                <a:solidFill>
                  <a:schemeClr val="dk1"/>
                </a:solidFill>
                <a:latin typeface="Avenir"/>
                <a:ea typeface="Avenir"/>
                <a:cs typeface="Avenir"/>
                <a:sym typeface="Avenir"/>
              </a:rPr>
              <a:t>CREAR UNA EXPERIENCIA SINODAL Y RECOGER SUS BENEFICIOS</a:t>
            </a:r>
            <a:endParaRPr/>
          </a:p>
          <a:p>
            <a:pPr marL="368300" marR="0" lvl="0" indent="-285750" algn="l" rtl="0">
              <a:lnSpc>
                <a:spcPct val="115000"/>
              </a:lnSpc>
              <a:spcBef>
                <a:spcPts val="1200"/>
              </a:spcBef>
              <a:spcAft>
                <a:spcPts val="0"/>
              </a:spcAft>
              <a:buClr>
                <a:srgbClr val="666666"/>
              </a:buClr>
              <a:buSzPct val="84942"/>
              <a:buFont typeface="Arial"/>
              <a:buChar char="•"/>
            </a:pPr>
            <a:r>
              <a:rPr lang="es-ES" sz="1400" b="0" i="0" u="none" strike="noStrike" cap="none">
                <a:solidFill>
                  <a:schemeClr val="dk1"/>
                </a:solidFill>
                <a:latin typeface="Avenir"/>
                <a:ea typeface="Avenir"/>
                <a:cs typeface="Avenir"/>
                <a:sym typeface="Avenir"/>
              </a:rPr>
              <a:t>El Vademécum quiere promover la práctica de la sinodalidad a nivel local: el objetivo no es simplemente proporcionar respuestas a preguntas predeterminadas, sino abrir un espacio para compartir una experiencia sinodal a nivel local.</a:t>
            </a:r>
            <a:endParaRPr/>
          </a:p>
          <a:p>
            <a:pPr marL="368300" marR="0" lvl="0" indent="-285750" algn="l" rtl="0">
              <a:lnSpc>
                <a:spcPct val="115000"/>
              </a:lnSpc>
              <a:spcBef>
                <a:spcPts val="1200"/>
              </a:spcBef>
              <a:spcAft>
                <a:spcPts val="0"/>
              </a:spcAft>
              <a:buClr>
                <a:srgbClr val="666666"/>
              </a:buClr>
              <a:buSzPct val="84942"/>
              <a:buFont typeface="Arial"/>
              <a:buChar char="•"/>
            </a:pPr>
            <a:r>
              <a:rPr lang="es-ES" sz="1400" b="0" i="0" u="none" strike="noStrike" cap="none">
                <a:solidFill>
                  <a:schemeClr val="dk1"/>
                </a:solidFill>
                <a:latin typeface="Avenir"/>
                <a:ea typeface="Avenir"/>
                <a:cs typeface="Avenir"/>
                <a:sym typeface="Avenir"/>
              </a:rPr>
              <a:t>Para promover una verdadera experiencia sinodal, el Vademécum y sus anexos en el sitio web del Sínodo proponen diversas metodologías y herramientas que pueden adaptarse a las costumbres locales.</a:t>
            </a:r>
            <a:endParaRPr sz="1400" b="0" i="0" u="none" strike="noStrike" cap="none">
              <a:solidFill>
                <a:schemeClr val="dk1"/>
              </a:solidFill>
              <a:latin typeface="Avenir"/>
              <a:ea typeface="Avenir"/>
              <a:cs typeface="Avenir"/>
              <a:sym typeface="Avenir"/>
            </a:endParaRPr>
          </a:p>
          <a:p>
            <a:pPr marL="368300" marR="0" lvl="0" indent="-285750" algn="l" rtl="0">
              <a:lnSpc>
                <a:spcPct val="115000"/>
              </a:lnSpc>
              <a:spcBef>
                <a:spcPts val="1200"/>
              </a:spcBef>
              <a:spcAft>
                <a:spcPts val="0"/>
              </a:spcAft>
              <a:buClr>
                <a:srgbClr val="666666"/>
              </a:buClr>
              <a:buSzPct val="84942"/>
              <a:buFont typeface="Arial"/>
              <a:buChar char="•"/>
            </a:pPr>
            <a:r>
              <a:rPr lang="es-ES" sz="1400" b="0" i="0" u="none" strike="noStrike" cap="none">
                <a:solidFill>
                  <a:schemeClr val="dk1"/>
                </a:solidFill>
                <a:latin typeface="Avenir"/>
                <a:ea typeface="Avenir"/>
                <a:cs typeface="Avenir"/>
                <a:sym typeface="Avenir"/>
              </a:rPr>
              <a:t>Más que transmitir resúmenes generales, la síntesis diocesana debe recoger los frutos y la resonancia sincera de los participantes de la experiencia sinodal local.</a:t>
            </a:r>
            <a:endParaRPr sz="1400" b="0" i="0" u="none" strike="noStrike" cap="none">
              <a:solidFill>
                <a:schemeClr val="dk1"/>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Autofit/>
          </a:bodyPr>
          <a:lstStyle/>
          <a:p>
            <a:pPr marL="82550" lvl="0" indent="0" algn="ctr" rtl="0">
              <a:lnSpc>
                <a:spcPct val="105000"/>
              </a:lnSpc>
              <a:spcBef>
                <a:spcPts val="1200"/>
              </a:spcBef>
              <a:spcAft>
                <a:spcPts val="0"/>
              </a:spcAft>
              <a:buClr>
                <a:srgbClr val="DE8F32"/>
              </a:buClr>
              <a:buSzPts val="1200"/>
              <a:buNone/>
            </a:pPr>
            <a:r>
              <a:rPr lang="es-ES">
                <a:latin typeface="Avenir"/>
                <a:ea typeface="Avenir"/>
                <a:cs typeface="Avenir"/>
                <a:sym typeface="Avenir"/>
              </a:rPr>
              <a:t>La etapa diocesana del Sínodo</a:t>
            </a:r>
            <a:endParaRPr/>
          </a:p>
        </p:txBody>
      </p:sp>
      <p:sp>
        <p:nvSpPr>
          <p:cNvPr id="368" name="Google Shape;368;p3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33</a:t>
            </a:fld>
            <a:endParaRPr/>
          </a:p>
        </p:txBody>
      </p:sp>
      <p:cxnSp>
        <p:nvCxnSpPr>
          <p:cNvPr id="369" name="Google Shape;369;p33"/>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0" name="Google Shape;370;p33"/>
          <p:cNvSpPr txBox="1">
            <a:spLocks noGrp="1"/>
          </p:cNvSpPr>
          <p:nvPr>
            <p:ph type="body" idx="2"/>
          </p:nvPr>
        </p:nvSpPr>
        <p:spPr>
          <a:xfrm>
            <a:off x="496859" y="1105084"/>
            <a:ext cx="8268000" cy="3392575"/>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Fechas: </a:t>
            </a:r>
            <a:r>
              <a:rPr lang="es-ES" sz="1600">
                <a:latin typeface="Avenir"/>
                <a:ea typeface="Avenir"/>
                <a:cs typeface="Avenir"/>
                <a:sym typeface="Avenir"/>
              </a:rPr>
              <a:t>desde el 17 de octubre de 2021 al 30 de abril de 2022</a:t>
            </a:r>
            <a:endParaRPr/>
          </a:p>
          <a:p>
            <a:pPr marL="152400" lvl="0" indent="0" algn="l" rtl="0">
              <a:lnSpc>
                <a:spcPct val="115000"/>
              </a:lnSpc>
              <a:spcBef>
                <a:spcPts val="0"/>
              </a:spcBef>
              <a:spcAft>
                <a:spcPts val="0"/>
              </a:spcAft>
              <a:buSzPts val="1200"/>
              <a:buNone/>
            </a:pPr>
            <a:endParaRPr sz="1600" b="1">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Objetivos</a:t>
            </a:r>
            <a:r>
              <a:rPr lang="es-ES" sz="1600">
                <a:latin typeface="Avenir"/>
                <a:ea typeface="Avenir"/>
                <a:cs typeface="Avenir"/>
                <a:sym typeface="Avenir"/>
              </a:rPr>
              <a:t>: consulta al Pueblo de Dios: escuchar, participar, discernir</a:t>
            </a:r>
            <a:endParaRPr/>
          </a:p>
          <a:p>
            <a:pPr marL="152400" lvl="0" indent="0" algn="l" rtl="0">
              <a:lnSpc>
                <a:spcPct val="115000"/>
              </a:lnSpc>
              <a:spcBef>
                <a:spcPts val="0"/>
              </a:spcBef>
              <a:spcAft>
                <a:spcPts val="0"/>
              </a:spcAft>
              <a:buSzPts val="1200"/>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Cómo debe ser la consulta al Pueblo de Dios:</a:t>
            </a:r>
            <a:endParaRPr/>
          </a:p>
          <a:p>
            <a:pPr marL="914400" lvl="1" indent="-304800" algn="l" rtl="0">
              <a:lnSpc>
                <a:spcPct val="115000"/>
              </a:lnSpc>
              <a:spcBef>
                <a:spcPts val="0"/>
              </a:spcBef>
              <a:spcAft>
                <a:spcPts val="0"/>
              </a:spcAft>
              <a:buSzPts val="1200"/>
              <a:buChar char="○"/>
            </a:pPr>
            <a:r>
              <a:rPr lang="es-ES" sz="1600" i="1">
                <a:solidFill>
                  <a:srgbClr val="850E33"/>
                </a:solidFill>
                <a:latin typeface="Avenir"/>
                <a:ea typeface="Avenir"/>
                <a:cs typeface="Avenir"/>
                <a:sym typeface="Avenir"/>
              </a:rPr>
              <a:t>Verdadera</a:t>
            </a:r>
            <a:r>
              <a:rPr lang="es-ES" sz="1600">
                <a:latin typeface="Avenir"/>
                <a:ea typeface="Avenir"/>
                <a:cs typeface="Avenir"/>
                <a:sym typeface="Avenir"/>
              </a:rPr>
              <a:t>: que se consulte realmente</a:t>
            </a:r>
            <a:endParaRPr/>
          </a:p>
          <a:p>
            <a:pPr marL="914400" lvl="1" indent="-304800" algn="l" rtl="0">
              <a:lnSpc>
                <a:spcPct val="115000"/>
              </a:lnSpc>
              <a:spcBef>
                <a:spcPts val="0"/>
              </a:spcBef>
              <a:spcAft>
                <a:spcPts val="0"/>
              </a:spcAft>
              <a:buSzPts val="1200"/>
              <a:buChar char="○"/>
            </a:pPr>
            <a:r>
              <a:rPr lang="es-ES" sz="1600" i="1">
                <a:solidFill>
                  <a:srgbClr val="850E33"/>
                </a:solidFill>
                <a:latin typeface="Avenir"/>
                <a:ea typeface="Avenir"/>
                <a:cs typeface="Avenir"/>
                <a:sym typeface="Avenir"/>
              </a:rPr>
              <a:t>Lo más amplia posible</a:t>
            </a:r>
            <a:r>
              <a:rPr lang="es-ES" sz="1600">
                <a:latin typeface="Avenir"/>
                <a:ea typeface="Avenir"/>
                <a:cs typeface="Avenir"/>
                <a:sym typeface="Avenir"/>
              </a:rPr>
              <a:t>: que todos puedan participar, incluyendo los márgenes</a:t>
            </a:r>
            <a:endParaRPr/>
          </a:p>
          <a:p>
            <a:pPr marL="914400" lvl="1" indent="-304800" algn="l" rtl="0">
              <a:lnSpc>
                <a:spcPct val="115000"/>
              </a:lnSpc>
              <a:spcBef>
                <a:spcPts val="0"/>
              </a:spcBef>
              <a:spcAft>
                <a:spcPts val="0"/>
              </a:spcAft>
              <a:buSzPts val="1200"/>
              <a:buChar char="○"/>
            </a:pPr>
            <a:r>
              <a:rPr lang="es-ES" sz="1600" i="1">
                <a:solidFill>
                  <a:srgbClr val="850E33"/>
                </a:solidFill>
                <a:latin typeface="Avenir"/>
                <a:ea typeface="Avenir"/>
                <a:cs typeface="Avenir"/>
                <a:sym typeface="Avenir"/>
              </a:rPr>
              <a:t>Práctica</a:t>
            </a:r>
            <a:r>
              <a:rPr lang="es-ES" sz="1600">
                <a:latin typeface="Avenir"/>
                <a:ea typeface="Avenir"/>
                <a:cs typeface="Avenir"/>
                <a:sym typeface="Avenir"/>
              </a:rPr>
              <a:t>: que nos ayude a la misión evangelizadora</a:t>
            </a:r>
            <a:endParaRPr/>
          </a:p>
          <a:p>
            <a:pPr marL="609600" lvl="1" indent="0" algn="l" rtl="0">
              <a:lnSpc>
                <a:spcPct val="115000"/>
              </a:lnSpc>
              <a:spcBef>
                <a:spcPts val="0"/>
              </a:spcBef>
              <a:spcAft>
                <a:spcPts val="0"/>
              </a:spcAft>
              <a:buSzPts val="1200"/>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Ayudas</a:t>
            </a:r>
            <a:r>
              <a:rPr lang="es-ES" sz="1600">
                <a:latin typeface="Avenir"/>
                <a:ea typeface="Avenir"/>
                <a:cs typeface="Avenir"/>
                <a:sym typeface="Avenir"/>
              </a:rPr>
              <a:t>:</a:t>
            </a:r>
            <a:endParaRPr/>
          </a:p>
          <a:p>
            <a:pPr marL="914400" lvl="1" indent="-304800" algn="l" rtl="0">
              <a:lnSpc>
                <a:spcPct val="115000"/>
              </a:lnSpc>
              <a:spcBef>
                <a:spcPts val="0"/>
              </a:spcBef>
              <a:spcAft>
                <a:spcPts val="0"/>
              </a:spcAft>
              <a:buSzPts val="1200"/>
              <a:buChar char="○"/>
            </a:pPr>
            <a:r>
              <a:rPr lang="es-ES" sz="1600">
                <a:latin typeface="Avenir"/>
                <a:ea typeface="Avenir"/>
                <a:cs typeface="Avenir"/>
                <a:sym typeface="Avenir"/>
              </a:rPr>
              <a:t>Equipo Sinodal de coordinación en cada diócesis</a:t>
            </a:r>
            <a:endParaRPr/>
          </a:p>
          <a:p>
            <a:pPr marL="914400" lvl="1" indent="-304800" algn="l" rtl="0">
              <a:lnSpc>
                <a:spcPct val="115000"/>
              </a:lnSpc>
              <a:spcBef>
                <a:spcPts val="0"/>
              </a:spcBef>
              <a:spcAft>
                <a:spcPts val="0"/>
              </a:spcAft>
              <a:buSzPts val="1200"/>
              <a:buChar char="○"/>
            </a:pPr>
            <a:r>
              <a:rPr lang="es-ES" sz="1600">
                <a:latin typeface="Avenir"/>
                <a:ea typeface="Avenir"/>
                <a:cs typeface="Avenir"/>
                <a:sym typeface="Avenir"/>
              </a:rPr>
              <a:t>Asamblea diocesana al final del proceso para ayudar al discernimiento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500"/>
                                        <p:tgtEl>
                                          <p:spTgt spid="3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0">
                                            <p:txEl>
                                              <p:pRg st="1" end="1"/>
                                            </p:txEl>
                                          </p:spTgt>
                                        </p:tgtEl>
                                        <p:attrNameLst>
                                          <p:attrName>style.visibility</p:attrName>
                                        </p:attrNameLst>
                                      </p:cBhvr>
                                      <p:to>
                                        <p:strVal val="visible"/>
                                      </p:to>
                                    </p:set>
                                    <p:animEffect transition="in" filter="fade">
                                      <p:cBhvr>
                                        <p:cTn id="10" dur="500"/>
                                        <p:tgtEl>
                                          <p:spTgt spid="37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0">
                                            <p:txEl>
                                              <p:pRg st="2" end="2"/>
                                            </p:txEl>
                                          </p:spTgt>
                                        </p:tgtEl>
                                        <p:attrNameLst>
                                          <p:attrName>style.visibility</p:attrName>
                                        </p:attrNameLst>
                                      </p:cBhvr>
                                      <p:to>
                                        <p:strVal val="visible"/>
                                      </p:to>
                                    </p:set>
                                    <p:animEffect transition="in" filter="fade">
                                      <p:cBhvr>
                                        <p:cTn id="13" dur="500"/>
                                        <p:tgtEl>
                                          <p:spTgt spid="37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xEl>
                                              <p:pRg st="3" end="3"/>
                                            </p:txEl>
                                          </p:spTgt>
                                        </p:tgtEl>
                                        <p:attrNameLst>
                                          <p:attrName>style.visibility</p:attrName>
                                        </p:attrNameLst>
                                      </p:cBhvr>
                                      <p:to>
                                        <p:strVal val="visible"/>
                                      </p:to>
                                    </p:set>
                                    <p:animEffect transition="in" filter="fade">
                                      <p:cBhvr>
                                        <p:cTn id="16" dur="500"/>
                                        <p:tgtEl>
                                          <p:spTgt spid="37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xEl>
                                              <p:pRg st="4" end="4"/>
                                            </p:txEl>
                                          </p:spTgt>
                                        </p:tgtEl>
                                        <p:attrNameLst>
                                          <p:attrName>style.visibility</p:attrName>
                                        </p:attrNameLst>
                                      </p:cBhvr>
                                      <p:to>
                                        <p:strVal val="visible"/>
                                      </p:to>
                                    </p:set>
                                    <p:animEffect transition="in" filter="fade">
                                      <p:cBhvr>
                                        <p:cTn id="19" dur="500"/>
                                        <p:tgtEl>
                                          <p:spTgt spid="37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0">
                                            <p:txEl>
                                              <p:pRg st="5" end="5"/>
                                            </p:txEl>
                                          </p:spTgt>
                                        </p:tgtEl>
                                        <p:attrNameLst>
                                          <p:attrName>style.visibility</p:attrName>
                                        </p:attrNameLst>
                                      </p:cBhvr>
                                      <p:to>
                                        <p:strVal val="visible"/>
                                      </p:to>
                                    </p:set>
                                    <p:animEffect transition="in" filter="fade">
                                      <p:cBhvr>
                                        <p:cTn id="22" dur="500"/>
                                        <p:tgtEl>
                                          <p:spTgt spid="37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0">
                                            <p:txEl>
                                              <p:pRg st="6" end="6"/>
                                            </p:txEl>
                                          </p:spTgt>
                                        </p:tgtEl>
                                        <p:attrNameLst>
                                          <p:attrName>style.visibility</p:attrName>
                                        </p:attrNameLst>
                                      </p:cBhvr>
                                      <p:to>
                                        <p:strVal val="visible"/>
                                      </p:to>
                                    </p:set>
                                    <p:animEffect transition="in" filter="fade">
                                      <p:cBhvr>
                                        <p:cTn id="25" dur="500"/>
                                        <p:tgtEl>
                                          <p:spTgt spid="37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0">
                                            <p:txEl>
                                              <p:pRg st="7" end="7"/>
                                            </p:txEl>
                                          </p:spTgt>
                                        </p:tgtEl>
                                        <p:attrNameLst>
                                          <p:attrName>style.visibility</p:attrName>
                                        </p:attrNameLst>
                                      </p:cBhvr>
                                      <p:to>
                                        <p:strVal val="visible"/>
                                      </p:to>
                                    </p:set>
                                    <p:animEffect transition="in" filter="fade">
                                      <p:cBhvr>
                                        <p:cTn id="28" dur="500"/>
                                        <p:tgtEl>
                                          <p:spTgt spid="37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xEl>
                                              <p:pRg st="8" end="8"/>
                                            </p:txEl>
                                          </p:spTgt>
                                        </p:tgtEl>
                                        <p:attrNameLst>
                                          <p:attrName>style.visibility</p:attrName>
                                        </p:attrNameLst>
                                      </p:cBhvr>
                                      <p:to>
                                        <p:strVal val="visible"/>
                                      </p:to>
                                    </p:set>
                                    <p:animEffect transition="in" filter="fade">
                                      <p:cBhvr>
                                        <p:cTn id="31" dur="500"/>
                                        <p:tgtEl>
                                          <p:spTgt spid="37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0">
                                            <p:txEl>
                                              <p:pRg st="9" end="9"/>
                                            </p:txEl>
                                          </p:spTgt>
                                        </p:tgtEl>
                                        <p:attrNameLst>
                                          <p:attrName>style.visibility</p:attrName>
                                        </p:attrNameLst>
                                      </p:cBhvr>
                                      <p:to>
                                        <p:strVal val="visible"/>
                                      </p:to>
                                    </p:set>
                                    <p:animEffect transition="in" filter="fade">
                                      <p:cBhvr>
                                        <p:cTn id="34" dur="500"/>
                                        <p:tgtEl>
                                          <p:spTgt spid="37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0">
                                            <p:txEl>
                                              <p:pRg st="10" end="10"/>
                                            </p:txEl>
                                          </p:spTgt>
                                        </p:tgtEl>
                                        <p:attrNameLst>
                                          <p:attrName>style.visibility</p:attrName>
                                        </p:attrNameLst>
                                      </p:cBhvr>
                                      <p:to>
                                        <p:strVal val="visible"/>
                                      </p:to>
                                    </p:set>
                                    <p:animEffect transition="in" filter="fade">
                                      <p:cBhvr>
                                        <p:cTn id="37" dur="500"/>
                                        <p:tgtEl>
                                          <p:spTgt spid="370">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70">
                                            <p:txEl>
                                              <p:pRg st="11" end="11"/>
                                            </p:txEl>
                                          </p:spTgt>
                                        </p:tgtEl>
                                        <p:attrNameLst>
                                          <p:attrName>style.visibility</p:attrName>
                                        </p:attrNameLst>
                                      </p:cBhvr>
                                      <p:to>
                                        <p:strVal val="visible"/>
                                      </p:to>
                                    </p:set>
                                    <p:animEffect transition="in" filter="fade">
                                      <p:cBhvr>
                                        <p:cTn id="40" dur="500"/>
                                        <p:tgtEl>
                                          <p:spTgt spid="3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4"/>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a:latin typeface="Avenir"/>
                <a:ea typeface="Avenir"/>
                <a:cs typeface="Avenir"/>
                <a:sym typeface="Avenir"/>
              </a:rPr>
              <a:t>Desarrollo de la etapa diocesana</a:t>
            </a:r>
            <a:endParaRPr>
              <a:latin typeface="Avenir"/>
              <a:ea typeface="Avenir"/>
              <a:cs typeface="Avenir"/>
              <a:sym typeface="Avenir"/>
            </a:endParaRPr>
          </a:p>
        </p:txBody>
      </p:sp>
      <p:sp>
        <p:nvSpPr>
          <p:cNvPr id="376" name="Google Shape;376;p3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34</a:t>
            </a:fld>
            <a:endParaRPr/>
          </a:p>
        </p:txBody>
      </p:sp>
      <p:cxnSp>
        <p:nvCxnSpPr>
          <p:cNvPr id="377" name="Google Shape;377;p34"/>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8" name="Google Shape;378;p34"/>
          <p:cNvSpPr txBox="1">
            <a:spLocks noGrp="1"/>
          </p:cNvSpPr>
          <p:nvPr>
            <p:ph type="body" idx="2"/>
          </p:nvPr>
        </p:nvSpPr>
        <p:spPr>
          <a:xfrm>
            <a:off x="496859" y="1105084"/>
            <a:ext cx="8201092" cy="3400009"/>
          </a:xfrm>
          <a:prstGeom prst="rect">
            <a:avLst/>
          </a:prstGeom>
          <a:noFill/>
          <a:ln>
            <a:noFill/>
          </a:ln>
        </p:spPr>
        <p:txBody>
          <a:bodyPr spcFirstLastPara="1" wrap="square" lIns="91425" tIns="91425" rIns="91425" bIns="91425" anchor="ctr" anchorCtr="0">
            <a:normAutofit fontScale="92500" lnSpcReduction="10000"/>
          </a:bodyPr>
          <a:lstStyle/>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006600"/>
                </a:solidFill>
                <a:latin typeface="Avenir"/>
                <a:ea typeface="Avenir"/>
                <a:cs typeface="Avenir"/>
                <a:sym typeface="Avenir"/>
              </a:rPr>
              <a:t>Responsables:</a:t>
            </a: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El Pueblo de Dios,</a:t>
            </a:r>
            <a:r>
              <a:rPr lang="es-ES" sz="1600">
                <a:latin typeface="Avenir"/>
                <a:ea typeface="Avenir"/>
                <a:cs typeface="Avenir"/>
                <a:sym typeface="Avenir"/>
              </a:rPr>
              <a:t> llamado a participar</a:t>
            </a: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El Obispo diocesano</a:t>
            </a:r>
            <a:r>
              <a:rPr lang="es-ES" sz="1600">
                <a:latin typeface="Avenir"/>
                <a:ea typeface="Avenir"/>
                <a:cs typeface="Avenir"/>
                <a:sym typeface="Avenir"/>
              </a:rPr>
              <a:t>, responsable del proceso de discernimiento</a:t>
            </a: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El Equipo Sinodal</a:t>
            </a:r>
            <a:r>
              <a:rPr lang="es-ES" sz="1600">
                <a:latin typeface="Avenir"/>
                <a:ea typeface="Avenir"/>
                <a:cs typeface="Avenir"/>
                <a:sym typeface="Avenir"/>
              </a:rPr>
              <a:t>, que coordina y anima</a:t>
            </a: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Los párrocos</a:t>
            </a:r>
            <a:r>
              <a:rPr lang="es-ES" sz="1600">
                <a:latin typeface="Avenir"/>
                <a:ea typeface="Avenir"/>
                <a:cs typeface="Avenir"/>
                <a:sym typeface="Avenir"/>
              </a:rPr>
              <a:t>, que deben hacer posible la participación desde las parroquias</a:t>
            </a:r>
            <a:endParaRPr/>
          </a:p>
          <a:p>
            <a:pPr marL="914400" lvl="1" indent="-228600" algn="l" rtl="0">
              <a:lnSpc>
                <a:spcPct val="115000"/>
              </a:lnSpc>
              <a:spcBef>
                <a:spcPts val="0"/>
              </a:spcBef>
              <a:spcAft>
                <a:spcPts val="0"/>
              </a:spcAft>
              <a:buSzPct val="81081"/>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850E33"/>
                </a:solidFill>
                <a:latin typeface="Avenir"/>
                <a:ea typeface="Avenir"/>
                <a:cs typeface="Avenir"/>
                <a:sym typeface="Avenir"/>
              </a:rPr>
              <a:t>Materiales:</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Los 10 núcleos temáticos del Documento Preparatorio</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Lo que cada diócesis pueda preparar</a:t>
            </a:r>
            <a:endParaRPr/>
          </a:p>
          <a:p>
            <a:pPr marL="914400" lvl="1" indent="-228600" algn="l" rtl="0">
              <a:lnSpc>
                <a:spcPct val="115000"/>
              </a:lnSpc>
              <a:spcBef>
                <a:spcPts val="0"/>
              </a:spcBef>
              <a:spcAft>
                <a:spcPts val="0"/>
              </a:spcAft>
              <a:buSzPct val="81081"/>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008186"/>
                </a:solidFill>
                <a:latin typeface="Avenir"/>
                <a:ea typeface="Avenir"/>
                <a:cs typeface="Avenir"/>
                <a:sym typeface="Avenir"/>
              </a:rPr>
              <a:t>A tener en cuenta:</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No se trata de responder a un cuestionario o examen</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Todo material debe ayudar al diálogo y el discernimiento</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
                                            <p:txEl>
                                              <p:pRg st="1" end="1"/>
                                            </p:txEl>
                                          </p:spTgt>
                                        </p:tgtEl>
                                        <p:attrNameLst>
                                          <p:attrName>style.visibility</p:attrName>
                                        </p:attrNameLst>
                                      </p:cBhvr>
                                      <p:to>
                                        <p:strVal val="visible"/>
                                      </p:to>
                                    </p:set>
                                    <p:animEffect transition="in" filter="fade">
                                      <p:cBhvr>
                                        <p:cTn id="10" dur="500"/>
                                        <p:tgtEl>
                                          <p:spTgt spid="37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8">
                                            <p:txEl>
                                              <p:pRg st="2" end="2"/>
                                            </p:txEl>
                                          </p:spTgt>
                                        </p:tgtEl>
                                        <p:attrNameLst>
                                          <p:attrName>style.visibility</p:attrName>
                                        </p:attrNameLst>
                                      </p:cBhvr>
                                      <p:to>
                                        <p:strVal val="visible"/>
                                      </p:to>
                                    </p:set>
                                    <p:animEffect transition="in" filter="fade">
                                      <p:cBhvr>
                                        <p:cTn id="13" dur="500"/>
                                        <p:tgtEl>
                                          <p:spTgt spid="37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8">
                                            <p:txEl>
                                              <p:pRg st="3" end="3"/>
                                            </p:txEl>
                                          </p:spTgt>
                                        </p:tgtEl>
                                        <p:attrNameLst>
                                          <p:attrName>style.visibility</p:attrName>
                                        </p:attrNameLst>
                                      </p:cBhvr>
                                      <p:to>
                                        <p:strVal val="visible"/>
                                      </p:to>
                                    </p:set>
                                    <p:animEffect transition="in" filter="fade">
                                      <p:cBhvr>
                                        <p:cTn id="16" dur="500"/>
                                        <p:tgtEl>
                                          <p:spTgt spid="37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8">
                                            <p:txEl>
                                              <p:pRg st="4" end="4"/>
                                            </p:txEl>
                                          </p:spTgt>
                                        </p:tgtEl>
                                        <p:attrNameLst>
                                          <p:attrName>style.visibility</p:attrName>
                                        </p:attrNameLst>
                                      </p:cBhvr>
                                      <p:to>
                                        <p:strVal val="visible"/>
                                      </p:to>
                                    </p:set>
                                    <p:animEffect transition="in" filter="fade">
                                      <p:cBhvr>
                                        <p:cTn id="19" dur="500"/>
                                        <p:tgtEl>
                                          <p:spTgt spid="37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8">
                                            <p:txEl>
                                              <p:pRg st="5" end="5"/>
                                            </p:txEl>
                                          </p:spTgt>
                                        </p:tgtEl>
                                        <p:attrNameLst>
                                          <p:attrName>style.visibility</p:attrName>
                                        </p:attrNameLst>
                                      </p:cBhvr>
                                      <p:to>
                                        <p:strVal val="visible"/>
                                      </p:to>
                                    </p:set>
                                    <p:animEffect transition="in" filter="fade">
                                      <p:cBhvr>
                                        <p:cTn id="22" dur="500"/>
                                        <p:tgtEl>
                                          <p:spTgt spid="37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8">
                                            <p:txEl>
                                              <p:pRg st="6" end="6"/>
                                            </p:txEl>
                                          </p:spTgt>
                                        </p:tgtEl>
                                        <p:attrNameLst>
                                          <p:attrName>style.visibility</p:attrName>
                                        </p:attrNameLst>
                                      </p:cBhvr>
                                      <p:to>
                                        <p:strVal val="visible"/>
                                      </p:to>
                                    </p:set>
                                    <p:animEffect transition="in" filter="fade">
                                      <p:cBhvr>
                                        <p:cTn id="25" dur="500"/>
                                        <p:tgtEl>
                                          <p:spTgt spid="378">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8">
                                            <p:txEl>
                                              <p:pRg st="7" end="7"/>
                                            </p:txEl>
                                          </p:spTgt>
                                        </p:tgtEl>
                                        <p:attrNameLst>
                                          <p:attrName>style.visibility</p:attrName>
                                        </p:attrNameLst>
                                      </p:cBhvr>
                                      <p:to>
                                        <p:strVal val="visible"/>
                                      </p:to>
                                    </p:set>
                                    <p:animEffect transition="in" filter="fade">
                                      <p:cBhvr>
                                        <p:cTn id="28" dur="500"/>
                                        <p:tgtEl>
                                          <p:spTgt spid="378">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8">
                                            <p:txEl>
                                              <p:pRg st="8" end="8"/>
                                            </p:txEl>
                                          </p:spTgt>
                                        </p:tgtEl>
                                        <p:attrNameLst>
                                          <p:attrName>style.visibility</p:attrName>
                                        </p:attrNameLst>
                                      </p:cBhvr>
                                      <p:to>
                                        <p:strVal val="visible"/>
                                      </p:to>
                                    </p:set>
                                    <p:animEffect transition="in" filter="fade">
                                      <p:cBhvr>
                                        <p:cTn id="31" dur="500"/>
                                        <p:tgtEl>
                                          <p:spTgt spid="378">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
                                            <p:txEl>
                                              <p:pRg st="9" end="9"/>
                                            </p:txEl>
                                          </p:spTgt>
                                        </p:tgtEl>
                                        <p:attrNameLst>
                                          <p:attrName>style.visibility</p:attrName>
                                        </p:attrNameLst>
                                      </p:cBhvr>
                                      <p:to>
                                        <p:strVal val="visible"/>
                                      </p:to>
                                    </p:set>
                                    <p:animEffect transition="in" filter="fade">
                                      <p:cBhvr>
                                        <p:cTn id="34" dur="500"/>
                                        <p:tgtEl>
                                          <p:spTgt spid="378">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xEl>
                                              <p:pRg st="10" end="10"/>
                                            </p:txEl>
                                          </p:spTgt>
                                        </p:tgtEl>
                                        <p:attrNameLst>
                                          <p:attrName>style.visibility</p:attrName>
                                        </p:attrNameLst>
                                      </p:cBhvr>
                                      <p:to>
                                        <p:strVal val="visible"/>
                                      </p:to>
                                    </p:set>
                                    <p:animEffect transition="in" filter="fade">
                                      <p:cBhvr>
                                        <p:cTn id="37" dur="500"/>
                                        <p:tgtEl>
                                          <p:spTgt spid="378">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78">
                                            <p:txEl>
                                              <p:pRg st="11" end="11"/>
                                            </p:txEl>
                                          </p:spTgt>
                                        </p:tgtEl>
                                        <p:attrNameLst>
                                          <p:attrName>style.visibility</p:attrName>
                                        </p:attrNameLst>
                                      </p:cBhvr>
                                      <p:to>
                                        <p:strVal val="visible"/>
                                      </p:to>
                                    </p:set>
                                    <p:animEffect transition="in" filter="fade">
                                      <p:cBhvr>
                                        <p:cTn id="40" dur="500"/>
                                        <p:tgtEl>
                                          <p:spTgt spid="378">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78">
                                            <p:txEl>
                                              <p:pRg st="12" end="12"/>
                                            </p:txEl>
                                          </p:spTgt>
                                        </p:tgtEl>
                                        <p:attrNameLst>
                                          <p:attrName>style.visibility</p:attrName>
                                        </p:attrNameLst>
                                      </p:cBhvr>
                                      <p:to>
                                        <p:strVal val="visible"/>
                                      </p:to>
                                    </p:set>
                                    <p:animEffect transition="in" filter="fade">
                                      <p:cBhvr>
                                        <p:cTn id="43" dur="500"/>
                                        <p:tgtEl>
                                          <p:spTgt spid="3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6"/>
          <p:cNvPicPr preferRelativeResize="0"/>
          <p:nvPr/>
        </p:nvPicPr>
        <p:blipFill rotWithShape="1">
          <a:blip r:embed="rId3">
            <a:alphaModFix/>
          </a:blip>
          <a:srcRect l="45690" t="-32355" r="-12091" b="15505"/>
          <a:stretch/>
        </p:blipFill>
        <p:spPr>
          <a:xfrm>
            <a:off x="-78225" y="818425"/>
            <a:ext cx="3711474" cy="3366949"/>
          </a:xfrm>
          <a:prstGeom prst="rect">
            <a:avLst/>
          </a:prstGeom>
          <a:noFill/>
          <a:ln>
            <a:noFill/>
          </a:ln>
        </p:spPr>
      </p:pic>
      <p:pic>
        <p:nvPicPr>
          <p:cNvPr id="389" name="Google Shape;389;p36"/>
          <p:cNvPicPr preferRelativeResize="0"/>
          <p:nvPr/>
        </p:nvPicPr>
        <p:blipFill rotWithShape="1">
          <a:blip r:embed="rId4">
            <a:alphaModFix/>
          </a:blip>
          <a:srcRect l="-1217" t="-14983" r="-2075" b="28769"/>
          <a:stretch/>
        </p:blipFill>
        <p:spPr>
          <a:xfrm>
            <a:off x="2138850" y="2454475"/>
            <a:ext cx="6469975" cy="2783650"/>
          </a:xfrm>
          <a:prstGeom prst="rect">
            <a:avLst/>
          </a:prstGeom>
          <a:noFill/>
          <a:ln>
            <a:noFill/>
          </a:ln>
        </p:spPr>
      </p:pic>
      <p:pic>
        <p:nvPicPr>
          <p:cNvPr id="390" name="Google Shape;390;p36"/>
          <p:cNvPicPr preferRelativeResize="0"/>
          <p:nvPr/>
        </p:nvPicPr>
        <p:blipFill rotWithShape="1">
          <a:blip r:embed="rId3">
            <a:alphaModFix/>
          </a:blip>
          <a:srcRect l="-1691" t="47943" r="9786" b="-64793"/>
          <a:stretch/>
        </p:blipFill>
        <p:spPr>
          <a:xfrm>
            <a:off x="4130902" y="-67009"/>
            <a:ext cx="5137124" cy="3366949"/>
          </a:xfrm>
          <a:prstGeom prst="rect">
            <a:avLst/>
          </a:prstGeom>
          <a:noFill/>
          <a:ln>
            <a:noFill/>
          </a:ln>
        </p:spPr>
      </p:pic>
      <p:sp>
        <p:nvSpPr>
          <p:cNvPr id="391" name="Google Shape;391;p36"/>
          <p:cNvSpPr txBox="1">
            <a:spLocks noGrp="1"/>
          </p:cNvSpPr>
          <p:nvPr>
            <p:ph type="title"/>
          </p:nvPr>
        </p:nvSpPr>
        <p:spPr>
          <a:xfrm>
            <a:off x="930584" y="2081749"/>
            <a:ext cx="7678241" cy="840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63492"/>
              <a:buNone/>
            </a:pPr>
            <a:r>
              <a:rPr lang="es-ES">
                <a:latin typeface="Arial"/>
                <a:ea typeface="Arial"/>
                <a:cs typeface="Arial"/>
                <a:sym typeface="Arial"/>
              </a:rPr>
              <a:t>¡</a:t>
            </a:r>
            <a:r>
              <a:rPr lang="es-ES"/>
              <a:t>Muchas gracias</a:t>
            </a:r>
            <a:r>
              <a:rPr lang="es-ES">
                <a:solidFill>
                  <a:srgbClr val="DE8F32"/>
                </a:solidFill>
              </a:rPr>
              <a:t>!</a:t>
            </a:r>
            <a:endParaRPr>
              <a:solidFill>
                <a:srgbClr val="DE8F3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42" name="Google Shape;142;p4"/>
          <p:cNvSpPr txBox="1">
            <a:spLocks noGrp="1"/>
          </p:cNvSpPr>
          <p:nvPr>
            <p:ph type="title"/>
          </p:nvPr>
        </p:nvSpPr>
        <p:spPr>
          <a:xfrm>
            <a:off x="120087" y="586232"/>
            <a:ext cx="1784739" cy="2906835"/>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48888"/>
              <a:buNone/>
            </a:pPr>
            <a:r>
              <a:rPr lang="es-ES">
                <a:latin typeface="Avenir"/>
                <a:ea typeface="Avenir"/>
                <a:cs typeface="Avenir"/>
                <a:sym typeface="Avenir"/>
              </a:rPr>
              <a:t>Juntos, a la escucha del Espíritu Santo, dejémonos guiar por Dios</a:t>
            </a:r>
            <a:endParaRPr>
              <a:latin typeface="Avenir"/>
              <a:ea typeface="Avenir"/>
              <a:cs typeface="Avenir"/>
              <a:sym typeface="Avenir"/>
            </a:endParaRPr>
          </a:p>
        </p:txBody>
      </p:sp>
      <p:sp>
        <p:nvSpPr>
          <p:cNvPr id="143" name="Google Shape;143;p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4</a:t>
            </a:fld>
            <a:endParaRPr/>
          </a:p>
        </p:txBody>
      </p:sp>
      <p:sp>
        <p:nvSpPr>
          <p:cNvPr id="144" name="Google Shape;144;p4"/>
          <p:cNvSpPr/>
          <p:nvPr/>
        </p:nvSpPr>
        <p:spPr>
          <a:xfrm>
            <a:off x="1842058" y="52658"/>
            <a:ext cx="3405015" cy="5047536"/>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Estamos ante ti, Espíritu Santo,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mientras nos reunimos en tu nombre. </a:t>
            </a: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Contigo solo para guiarnos,</a:t>
            </a:r>
            <a:r>
              <a:rPr lang="es-ES" sz="1400" b="0" i="0" u="none" strike="noStrike" cap="none">
                <a:solidFill>
                  <a:srgbClr val="000000"/>
                </a:solidFill>
                <a:latin typeface="Arial"/>
                <a:ea typeface="Arial"/>
                <a:cs typeface="Arial"/>
                <a:sym typeface="Arial"/>
              </a:rPr>
              <a:t> siéntete como en casa en nuestros corazones</a:t>
            </a:r>
            <a:r>
              <a:rPr lang="es-ES" sz="1400" b="0" i="0" u="none" strike="noStrike" cap="none">
                <a:solidFill>
                  <a:srgbClr val="000000"/>
                </a:solidFill>
                <a:latin typeface="Avenir"/>
                <a:ea typeface="Avenir"/>
                <a:cs typeface="Avenir"/>
                <a:sym typeface="Avenir"/>
              </a:rPr>
              <a:t>; enséñanos el camino que debemos seguir y </a:t>
            </a:r>
            <a:r>
              <a:rPr lang="es-ES" sz="1400" b="0" i="1" u="none" strike="noStrike" cap="none">
                <a:solidFill>
                  <a:srgbClr val="000000"/>
                </a:solidFill>
                <a:latin typeface="Avenir"/>
                <a:ea typeface="Avenir"/>
                <a:cs typeface="Avenir"/>
                <a:sym typeface="Avenir"/>
              </a:rPr>
              <a:t>cómo</a:t>
            </a:r>
            <a:r>
              <a:rPr lang="es-ES" sz="1400" b="0" i="0" u="none" strike="noStrike" cap="none">
                <a:solidFill>
                  <a:srgbClr val="000000"/>
                </a:solidFill>
                <a:latin typeface="Avenir"/>
                <a:ea typeface="Avenir"/>
                <a:cs typeface="Avenir"/>
                <a:sym typeface="Avenir"/>
              </a:rPr>
              <a:t> debemos seguirlo.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
            </a:r>
            <a:br>
              <a:rPr lang="es-ES" sz="1400" b="0" i="0" u="none" strike="noStrike" cap="none">
                <a:solidFill>
                  <a:srgbClr val="000000"/>
                </a:solidFill>
                <a:latin typeface="Avenir"/>
                <a:ea typeface="Avenir"/>
                <a:cs typeface="Avenir"/>
                <a:sym typeface="Avenir"/>
              </a:rPr>
            </a:br>
            <a:r>
              <a:rPr lang="es-ES" sz="1400" b="0" i="0" u="none" strike="noStrike" cap="none">
                <a:solidFill>
                  <a:srgbClr val="000000"/>
                </a:solidFill>
                <a:latin typeface="Arial"/>
                <a:ea typeface="Arial"/>
                <a:cs typeface="Arial"/>
                <a:sym typeface="Arial"/>
              </a:rPr>
              <a:t>Somos débiles y pecadores; no permitas que fomentemos el desorden. No dejes que la ignorancia nos lleve por el camino equivocado ni que la parcialidad influya en nuestras acciones.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Haz que conozcamos en Ti nuestra unidad para que caminemos juntos hacia la vida eterna y no nos desviemos del camino de la verdad y de lo que es justo.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Todo esto te lo pedimos a Ti, que actúas en todo lugar y tiempo, en la comunión del Padre y del Hijo, por los siglos de los siglos. Amen.</a:t>
            </a:r>
            <a:endParaRPr sz="1400" b="0" i="0" u="none" strike="noStrike" cap="none">
              <a:solidFill>
                <a:srgbClr val="000000"/>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763248" y="558777"/>
            <a:ext cx="7818437" cy="8572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a:latin typeface="Avenir"/>
                <a:ea typeface="Avenir"/>
                <a:cs typeface="Avenir"/>
                <a:sym typeface="Avenir"/>
              </a:rPr>
              <a:t>El desafío de la sinodalidad</a:t>
            </a:r>
            <a:endParaRPr>
              <a:latin typeface="Avenir"/>
              <a:ea typeface="Avenir"/>
              <a:cs typeface="Avenir"/>
              <a:sym typeface="Avenir"/>
            </a:endParaRPr>
          </a:p>
        </p:txBody>
      </p:sp>
      <p:sp>
        <p:nvSpPr>
          <p:cNvPr id="151" name="Google Shape;151;p5"/>
          <p:cNvSpPr txBox="1">
            <a:spLocks noGrp="1"/>
          </p:cNvSpPr>
          <p:nvPr>
            <p:ph type="body" idx="1"/>
          </p:nvPr>
        </p:nvSpPr>
        <p:spPr>
          <a:xfrm>
            <a:off x="1115616" y="1383506"/>
            <a:ext cx="7787084" cy="3600450"/>
          </a:xfrm>
          <a:prstGeom prst="rect">
            <a:avLst/>
          </a:prstGeom>
          <a:noFill/>
          <a:ln>
            <a:noFill/>
          </a:ln>
        </p:spPr>
        <p:txBody>
          <a:bodyPr spcFirstLastPara="1" wrap="square" lIns="91425" tIns="91425" rIns="91425" bIns="91425" anchor="ctr" anchorCtr="0">
            <a:normAutofit/>
          </a:bodyPr>
          <a:lstStyle/>
          <a:p>
            <a:pPr marL="152400" lvl="0" indent="0" algn="just" rtl="0">
              <a:lnSpc>
                <a:spcPct val="115000"/>
              </a:lnSpc>
              <a:spcBef>
                <a:spcPts val="0"/>
              </a:spcBef>
              <a:spcAft>
                <a:spcPts val="0"/>
              </a:spcAft>
              <a:buSzPts val="1200"/>
              <a:buNone/>
            </a:pPr>
            <a:r>
              <a:rPr lang="es-ES" sz="2200" i="1">
                <a:latin typeface="Arial"/>
                <a:ea typeface="Arial"/>
                <a:cs typeface="Arial"/>
                <a:sym typeface="Arial"/>
              </a:rPr>
              <a:t>Lo que el Señor nos pide, en cierto sentido, ya está contenido en la palabra "Sínodo". Caminar juntos - Laicos, Pastores, Obispo de Roma - es un concepto fácil de expresar con palabras, pero no tan fácil de poner en práctica</a:t>
            </a:r>
            <a:endParaRPr/>
          </a:p>
          <a:p>
            <a:pPr marL="152400" lvl="0" indent="0" algn="r" rtl="0">
              <a:lnSpc>
                <a:spcPct val="115000"/>
              </a:lnSpc>
              <a:spcBef>
                <a:spcPts val="0"/>
              </a:spcBef>
              <a:spcAft>
                <a:spcPts val="0"/>
              </a:spcAft>
              <a:buSzPts val="1200"/>
              <a:buNone/>
            </a:pPr>
            <a:r>
              <a:rPr lang="es-ES" sz="1100" i="1">
                <a:latin typeface="Arial"/>
                <a:ea typeface="Arial"/>
                <a:cs typeface="Arial"/>
                <a:sym typeface="Arial"/>
              </a:rPr>
              <a:t>Papa Francisco</a:t>
            </a:r>
            <a:endParaRPr/>
          </a:p>
          <a:p>
            <a:pPr marL="152400" lvl="0" indent="0" algn="r" rtl="0">
              <a:lnSpc>
                <a:spcPct val="115000"/>
              </a:lnSpc>
              <a:spcBef>
                <a:spcPts val="0"/>
              </a:spcBef>
              <a:spcAft>
                <a:spcPts val="0"/>
              </a:spcAft>
              <a:buSzPts val="1200"/>
              <a:buNone/>
            </a:pPr>
            <a:r>
              <a:rPr lang="es-ES" sz="1100" i="1" u="sng">
                <a:solidFill>
                  <a:schemeClr val="hlink"/>
                </a:solidFill>
                <a:latin typeface="Arial"/>
                <a:ea typeface="Arial"/>
                <a:cs typeface="Arial"/>
                <a:sym typeface="Arial"/>
                <a:hlinkClick r:id="rId3"/>
              </a:rPr>
              <a:t>Discurso en la ceremonia de conmemoración del 50 Aniversario de la institución del Sínodo de los Obispos</a:t>
            </a:r>
            <a:endParaRPr sz="1100" i="1">
              <a:latin typeface="Arial"/>
              <a:ea typeface="Arial"/>
              <a:cs typeface="Arial"/>
              <a:sym typeface="Arial"/>
            </a:endParaRPr>
          </a:p>
          <a:p>
            <a:pPr marL="152400" lvl="0" indent="0" algn="r" rtl="0">
              <a:lnSpc>
                <a:spcPct val="115000"/>
              </a:lnSpc>
              <a:spcBef>
                <a:spcPts val="0"/>
              </a:spcBef>
              <a:spcAft>
                <a:spcPts val="0"/>
              </a:spcAft>
              <a:buSzPts val="1200"/>
              <a:buNone/>
            </a:pPr>
            <a:r>
              <a:rPr lang="es-ES" i="1"/>
              <a:t>17 octubre 2015</a:t>
            </a:r>
            <a:endParaRPr sz="1100" i="1">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57" name="Google Shape;157;p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6</a:t>
            </a:fld>
            <a:endParaRPr/>
          </a:p>
        </p:txBody>
      </p:sp>
      <p:sp>
        <p:nvSpPr>
          <p:cNvPr id="158" name="Google Shape;158;p6"/>
          <p:cNvSpPr txBox="1">
            <a:spLocks noGrp="1"/>
          </p:cNvSpPr>
          <p:nvPr>
            <p:ph type="body" idx="1"/>
          </p:nvPr>
        </p:nvSpPr>
        <p:spPr>
          <a:xfrm>
            <a:off x="406645" y="133182"/>
            <a:ext cx="8406900" cy="4782000"/>
          </a:xfrm>
          <a:prstGeom prst="rect">
            <a:avLst/>
          </a:prstGeom>
          <a:noFill/>
          <a:ln>
            <a:noFill/>
          </a:ln>
        </p:spPr>
        <p:txBody>
          <a:bodyPr spcFirstLastPara="1" wrap="square" lIns="91425" tIns="91425" rIns="91425" bIns="91425" anchor="ctr" anchorCtr="0">
            <a:normAutofit fontScale="92500" lnSpcReduction="20000"/>
          </a:bodyPr>
          <a:lstStyle/>
          <a:p>
            <a:pPr marL="152400" lvl="0" indent="0" algn="just" rtl="0">
              <a:lnSpc>
                <a:spcPct val="150000"/>
              </a:lnSpc>
              <a:spcBef>
                <a:spcPts val="0"/>
              </a:spcBef>
              <a:spcAft>
                <a:spcPts val="0"/>
              </a:spcAft>
              <a:buSzPct val="100840"/>
              <a:buNone/>
            </a:pPr>
            <a:r>
              <a:rPr lang="es-ES" sz="1400" b="1">
                <a:solidFill>
                  <a:schemeClr val="lt1"/>
                </a:solidFill>
                <a:latin typeface="Avenir"/>
                <a:ea typeface="Avenir"/>
                <a:cs typeface="Avenir"/>
                <a:sym typeface="Avenir"/>
              </a:rPr>
              <a:t>La Iglesia de Dios es </a:t>
            </a:r>
            <a:r>
              <a:rPr lang="es-ES" sz="2000" b="1">
                <a:solidFill>
                  <a:schemeClr val="lt1"/>
                </a:solidFill>
                <a:latin typeface="Avenir"/>
                <a:ea typeface="Avenir"/>
                <a:cs typeface="Avenir"/>
                <a:sym typeface="Avenir"/>
              </a:rPr>
              <a:t>convocada en Sínodo</a:t>
            </a:r>
            <a:r>
              <a:rPr lang="es-ES" sz="1400" b="1">
                <a:solidFill>
                  <a:schemeClr val="lt1"/>
                </a:solidFill>
                <a:latin typeface="Avenir"/>
                <a:ea typeface="Avenir"/>
                <a:cs typeface="Avenir"/>
                <a:sym typeface="Avenir"/>
              </a:rPr>
              <a:t>. El camino, cuyo título es «Por una Iglesia sinodal: comunión, participación y misión», se iniciará solemnemente el 9-10 de octubre del 2021 en Roma y el </a:t>
            </a:r>
            <a:r>
              <a:rPr lang="es-ES" sz="2000" b="1">
                <a:solidFill>
                  <a:schemeClr val="lt1"/>
                </a:solidFill>
                <a:latin typeface="Avenir"/>
                <a:ea typeface="Avenir"/>
                <a:cs typeface="Avenir"/>
                <a:sym typeface="Avenir"/>
              </a:rPr>
              <a:t>17 de octubre </a:t>
            </a:r>
            <a:r>
              <a:rPr lang="es-ES" sz="1400" b="1">
                <a:solidFill>
                  <a:schemeClr val="lt1"/>
                </a:solidFill>
                <a:latin typeface="Avenir"/>
                <a:ea typeface="Avenir"/>
                <a:cs typeface="Avenir"/>
                <a:sym typeface="Avenir"/>
              </a:rPr>
              <a:t>siguiente en cada Iglesia particular. Una etapa fundamental será la celebración de la XVI Asamblea General Ordinaria del Sínodo de los Obispos, en el mes de octubre del 2023 , a la cual seguirá la fase de actuación, que implicará nuevamente a las Iglesias particulares (cf. EC, art. 19-21). Con esta convocatoria, el Papa Francisco invita a toda la Iglesia a interrogarse sobre un tema decisivo para su vida y su misión: «</a:t>
            </a:r>
            <a:r>
              <a:rPr lang="es-ES" sz="1800" b="1" i="1">
                <a:solidFill>
                  <a:schemeClr val="lt1"/>
                </a:solidFill>
                <a:latin typeface="Avenir"/>
                <a:ea typeface="Avenir"/>
                <a:cs typeface="Avenir"/>
                <a:sym typeface="Avenir"/>
              </a:rPr>
              <a:t>Precisamente el camino de la sinodalidad es el camino que Dios espera de la Iglesia del tercer milenio</a:t>
            </a:r>
            <a:r>
              <a:rPr lang="es-ES" sz="1400" b="1">
                <a:solidFill>
                  <a:schemeClr val="lt1"/>
                </a:solidFill>
                <a:latin typeface="Avenir"/>
                <a:ea typeface="Avenir"/>
                <a:cs typeface="Avenir"/>
                <a:sym typeface="Avenir"/>
              </a:rPr>
              <a:t>» . Este itinerario, que se sitúa en la línea del «aggiornamento» de la Iglesia propuesto por el Concilio Vaticano II, es un don y una tarea: caminando juntos, y juntos reflexionando sobre el camino recorrido, la Iglesia podrá aprender, a partir de lo que irá experimentando, cuáles son los procesos que pueden ayudarla a vivir la </a:t>
            </a:r>
            <a:r>
              <a:rPr lang="es-ES" sz="2200" b="1">
                <a:solidFill>
                  <a:schemeClr val="lt1"/>
                </a:solidFill>
                <a:latin typeface="Avenir"/>
                <a:ea typeface="Avenir"/>
                <a:cs typeface="Avenir"/>
                <a:sym typeface="Avenir"/>
              </a:rPr>
              <a:t>comunión</a:t>
            </a:r>
            <a:r>
              <a:rPr lang="es-ES" sz="1400" b="1">
                <a:solidFill>
                  <a:schemeClr val="lt1"/>
                </a:solidFill>
                <a:latin typeface="Avenir"/>
                <a:ea typeface="Avenir"/>
                <a:cs typeface="Avenir"/>
                <a:sym typeface="Avenir"/>
              </a:rPr>
              <a:t>, a realizar la </a:t>
            </a:r>
            <a:r>
              <a:rPr lang="es-ES" sz="2200" b="1">
                <a:solidFill>
                  <a:schemeClr val="lt1"/>
                </a:solidFill>
                <a:latin typeface="Avenir"/>
                <a:ea typeface="Avenir"/>
                <a:cs typeface="Avenir"/>
                <a:sym typeface="Avenir"/>
              </a:rPr>
              <a:t>participación</a:t>
            </a:r>
            <a:r>
              <a:rPr lang="es-ES" sz="1400" b="1">
                <a:solidFill>
                  <a:schemeClr val="lt1"/>
                </a:solidFill>
                <a:latin typeface="Avenir"/>
                <a:ea typeface="Avenir"/>
                <a:cs typeface="Avenir"/>
                <a:sym typeface="Avenir"/>
              </a:rPr>
              <a:t> y a abrirse a la </a:t>
            </a:r>
            <a:r>
              <a:rPr lang="es-ES" sz="2200" b="1">
                <a:solidFill>
                  <a:schemeClr val="lt1"/>
                </a:solidFill>
                <a:latin typeface="Avenir"/>
                <a:ea typeface="Avenir"/>
                <a:cs typeface="Avenir"/>
                <a:sym typeface="Avenir"/>
              </a:rPr>
              <a:t>misión</a:t>
            </a:r>
            <a:r>
              <a:rPr lang="es-ES" sz="1400" b="1">
                <a:solidFill>
                  <a:schemeClr val="lt1"/>
                </a:solidFill>
                <a:latin typeface="Avenir"/>
                <a:ea typeface="Avenir"/>
                <a:cs typeface="Avenir"/>
                <a:sym typeface="Avenir"/>
              </a:rPr>
              <a:t>. Nuestro “</a:t>
            </a:r>
            <a:r>
              <a:rPr lang="es-ES" sz="2200" b="1">
                <a:solidFill>
                  <a:schemeClr val="lt1"/>
                </a:solidFill>
                <a:latin typeface="Avenir"/>
                <a:ea typeface="Avenir"/>
                <a:cs typeface="Avenir"/>
                <a:sym typeface="Avenir"/>
              </a:rPr>
              <a:t>caminar juntos</a:t>
            </a:r>
            <a:r>
              <a:rPr lang="es-ES" sz="1400" b="1">
                <a:solidFill>
                  <a:schemeClr val="lt1"/>
                </a:solidFill>
                <a:latin typeface="Avenir"/>
                <a:ea typeface="Avenir"/>
                <a:cs typeface="Avenir"/>
                <a:sym typeface="Avenir"/>
              </a:rPr>
              <a:t>”, en efecto, es lo que mejor realiza y manifiesta </a:t>
            </a:r>
            <a:r>
              <a:rPr lang="es-ES" sz="2200" b="1">
                <a:solidFill>
                  <a:schemeClr val="lt1"/>
                </a:solidFill>
                <a:latin typeface="Avenir"/>
                <a:ea typeface="Avenir"/>
                <a:cs typeface="Avenir"/>
                <a:sym typeface="Avenir"/>
              </a:rPr>
              <a:t>la natura de la Iglesia como Pueblo de Dios peregrino y misionero</a:t>
            </a:r>
            <a:r>
              <a:rPr lang="es-ES" sz="1400" b="1">
                <a:solidFill>
                  <a:schemeClr val="lt1"/>
                </a:solidFill>
                <a:latin typeface="Avenir"/>
                <a:ea typeface="Avenir"/>
                <a:cs typeface="Avenir"/>
                <a:sym typeface="Avenir"/>
              </a:rPr>
              <a:t>.</a:t>
            </a:r>
            <a:endParaRPr/>
          </a:p>
          <a:p>
            <a:pPr marL="152400" lvl="0" indent="0" algn="r" rtl="0">
              <a:lnSpc>
                <a:spcPct val="150000"/>
              </a:lnSpc>
              <a:spcBef>
                <a:spcPts val="0"/>
              </a:spcBef>
              <a:spcAft>
                <a:spcPts val="0"/>
              </a:spcAft>
              <a:buSzPct val="100840"/>
              <a:buNone/>
            </a:pPr>
            <a:r>
              <a:rPr lang="es-ES" sz="1400" b="1" i="1">
                <a:solidFill>
                  <a:schemeClr val="lt1"/>
                </a:solidFill>
                <a:latin typeface="Avenir"/>
                <a:ea typeface="Avenir"/>
                <a:cs typeface="Avenir"/>
                <a:sym typeface="Avenir"/>
              </a:rPr>
              <a:t>(PD, </a:t>
            </a:r>
            <a:r>
              <a:rPr lang="es-ES" sz="1400" b="1">
                <a:solidFill>
                  <a:schemeClr val="lt1"/>
                </a:solidFill>
                <a:latin typeface="Avenir"/>
                <a:ea typeface="Avenir"/>
                <a:cs typeface="Avenir"/>
                <a:sym typeface="Avenir"/>
              </a:rPr>
              <a:t>1</a:t>
            </a:r>
            <a:r>
              <a:rPr lang="es-ES" sz="1400" b="1" i="1">
                <a:solidFill>
                  <a:schemeClr val="lt1"/>
                </a:solidFill>
                <a:latin typeface="Avenir"/>
                <a:ea typeface="Avenir"/>
                <a:cs typeface="Avenir"/>
                <a:sym typeface="Avenir"/>
              </a:rPr>
              <a:t>)</a:t>
            </a:r>
            <a:endParaRPr sz="1300" b="1" i="1">
              <a:solidFill>
                <a:schemeClr val="lt1"/>
              </a:solidFill>
              <a:latin typeface="Avenir"/>
              <a:ea typeface="Avenir"/>
              <a:cs typeface="Avenir"/>
              <a:sym typeface="Avenir"/>
            </a:endParaRPr>
          </a:p>
        </p:txBody>
      </p:sp>
      <p:cxnSp>
        <p:nvCxnSpPr>
          <p:cNvPr id="159" name="Google Shape;159;p6"/>
          <p:cNvCxnSpPr/>
          <p:nvPr/>
        </p:nvCxnSpPr>
        <p:spPr>
          <a:xfrm>
            <a:off x="2729445" y="4813977"/>
            <a:ext cx="212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sldNum" idx="4294967295"/>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sp>
        <p:nvSpPr>
          <p:cNvPr id="165" name="Google Shape;165;p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pic>
        <p:nvPicPr>
          <p:cNvPr id="166" name="Google Shape;166;p7"/>
          <p:cNvPicPr preferRelativeResize="0"/>
          <p:nvPr/>
        </p:nvPicPr>
        <p:blipFill rotWithShape="1">
          <a:blip r:embed="rId3">
            <a:alphaModFix/>
          </a:blip>
          <a:srcRect/>
          <a:stretch/>
        </p:blipFill>
        <p:spPr>
          <a:xfrm>
            <a:off x="1251063" y="640661"/>
            <a:ext cx="6819900" cy="3867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8</a:t>
            </a:fld>
            <a:endParaRPr/>
          </a:p>
        </p:txBody>
      </p:sp>
      <p:sp>
        <p:nvSpPr>
          <p:cNvPr id="172" name="Google Shape;172;p8"/>
          <p:cNvSpPr txBox="1">
            <a:spLocks noGrp="1"/>
          </p:cNvSpPr>
          <p:nvPr>
            <p:ph type="title"/>
          </p:nvPr>
        </p:nvSpPr>
        <p:spPr>
          <a:xfrm>
            <a:off x="125" y="1266901"/>
            <a:ext cx="9143875" cy="990778"/>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DE8F32"/>
              </a:buClr>
              <a:buSzPts val="9300"/>
              <a:buFont typeface="Helvetica Neue"/>
              <a:buNone/>
            </a:pPr>
            <a:r>
              <a:rPr lang="es-ES" sz="3200">
                <a:latin typeface="Avenir"/>
                <a:ea typeface="Avenir"/>
                <a:cs typeface="Avenir"/>
                <a:sym typeface="Avenir"/>
              </a:rPr>
              <a:t>El reto del sínodo</a:t>
            </a:r>
            <a:endParaRPr sz="3200">
              <a:latin typeface="Avenir"/>
              <a:ea typeface="Avenir"/>
              <a:cs typeface="Avenir"/>
              <a:sym typeface="Avenir"/>
            </a:endParaRPr>
          </a:p>
        </p:txBody>
      </p:sp>
      <p:sp>
        <p:nvSpPr>
          <p:cNvPr id="173" name="Google Shape;173;p8"/>
          <p:cNvSpPr txBox="1">
            <a:spLocks noGrp="1"/>
          </p:cNvSpPr>
          <p:nvPr>
            <p:ph type="subTitle" idx="1"/>
          </p:nvPr>
        </p:nvSpPr>
        <p:spPr>
          <a:xfrm>
            <a:off x="1041400" y="2362201"/>
            <a:ext cx="7035799" cy="2232108"/>
          </a:xfrm>
          <a:prstGeom prst="rect">
            <a:avLst/>
          </a:prstGeom>
          <a:noFill/>
          <a:ln>
            <a:noFill/>
          </a:ln>
        </p:spPr>
        <p:txBody>
          <a:bodyPr spcFirstLastPara="1" wrap="square" lIns="91425" tIns="91425" rIns="91425" bIns="91425" anchor="ctr" anchorCtr="0">
            <a:normAutofit/>
          </a:bodyPr>
          <a:lstStyle/>
          <a:p>
            <a:pPr marL="457200" lvl="0" indent="-304800" algn="ctr" rtl="0">
              <a:lnSpc>
                <a:spcPct val="115000"/>
              </a:lnSpc>
              <a:spcBef>
                <a:spcPts val="0"/>
              </a:spcBef>
              <a:spcAft>
                <a:spcPts val="0"/>
              </a:spcAft>
              <a:buClr>
                <a:srgbClr val="DE8F32"/>
              </a:buClr>
              <a:buSzPts val="2200"/>
              <a:buFont typeface="Helvetica Neue"/>
              <a:buNone/>
            </a:pPr>
            <a:r>
              <a:rPr lang="es-ES" sz="2800" b="1">
                <a:latin typeface="Avenir"/>
                <a:ea typeface="Avenir"/>
                <a:cs typeface="Avenir"/>
                <a:sym typeface="Avenir"/>
              </a:rPr>
              <a:t>Para aprender la sinodalidad</a:t>
            </a:r>
            <a:endParaRPr/>
          </a:p>
          <a:p>
            <a:pPr marL="457200" lvl="0" indent="-304800" algn="ctr" rtl="0">
              <a:lnSpc>
                <a:spcPct val="115000"/>
              </a:lnSpc>
              <a:spcBef>
                <a:spcPts val="0"/>
              </a:spcBef>
              <a:spcAft>
                <a:spcPts val="0"/>
              </a:spcAft>
              <a:buClr>
                <a:srgbClr val="DE8F32"/>
              </a:buClr>
              <a:buSzPts val="2200"/>
              <a:buFont typeface="Helvetica Neue"/>
              <a:buNone/>
            </a:pPr>
            <a:r>
              <a:rPr lang="es-ES" sz="2100" i="1">
                <a:latin typeface="Arial"/>
                <a:ea typeface="Arial"/>
                <a:cs typeface="Arial"/>
                <a:sym typeface="Arial"/>
              </a:rPr>
              <a:t>Releer y practicar</a:t>
            </a:r>
            <a:endParaRPr sz="2100" i="1">
              <a:latin typeface="Arial"/>
              <a:ea typeface="Arial"/>
              <a:cs typeface="Arial"/>
              <a:sym typeface="Arial"/>
            </a:endParaRPr>
          </a:p>
          <a:p>
            <a:pPr marL="495300" lvl="0" indent="-342900" algn="ctr" rtl="0">
              <a:lnSpc>
                <a:spcPct val="115000"/>
              </a:lnSpc>
              <a:spcBef>
                <a:spcPts val="0"/>
              </a:spcBef>
              <a:spcAft>
                <a:spcPts val="0"/>
              </a:spcAft>
              <a:buSzPts val="2200"/>
              <a:buFont typeface="Noto Sans Symbols"/>
              <a:buChar char="🡪"/>
            </a:pPr>
            <a:r>
              <a:rPr lang="es-ES" sz="2400" b="1">
                <a:latin typeface="Avenir"/>
                <a:ea typeface="Avenir"/>
                <a:cs typeface="Avenir"/>
                <a:sym typeface="Avenir"/>
              </a:rPr>
              <a:t>La conversión sinodal de la Iglesia</a:t>
            </a:r>
            <a:endParaRPr/>
          </a:p>
          <a:p>
            <a:pPr marL="152400" lvl="0" indent="0" algn="ctr" rtl="0">
              <a:lnSpc>
                <a:spcPct val="115000"/>
              </a:lnSpc>
              <a:spcBef>
                <a:spcPts val="0"/>
              </a:spcBef>
              <a:spcAft>
                <a:spcPts val="0"/>
              </a:spcAft>
              <a:buSzPts val="2200"/>
              <a:buNone/>
            </a:pPr>
            <a:r>
              <a:rPr lang="es-ES" sz="2400" i="1">
                <a:latin typeface="Arial"/>
                <a:ea typeface="Arial"/>
                <a:cs typeface="Arial"/>
                <a:sym typeface="Arial"/>
              </a:rPr>
              <a:t>hacia una "sinodalización" de toda la Iglesia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descr="Screen Shot 2021-09-09 at 7.33.40 PM.png"/>
          <p:cNvPicPr preferRelativeResize="0"/>
          <p:nvPr/>
        </p:nvPicPr>
        <p:blipFill rotWithShape="1">
          <a:blip r:embed="rId3">
            <a:alphaModFix/>
          </a:blip>
          <a:srcRect/>
          <a:stretch/>
        </p:blipFill>
        <p:spPr>
          <a:xfrm>
            <a:off x="3531604" y="401105"/>
            <a:ext cx="5490574" cy="4620547"/>
          </a:xfrm>
          <a:prstGeom prst="rect">
            <a:avLst/>
          </a:prstGeom>
          <a:noFill/>
          <a:ln>
            <a:noFill/>
          </a:ln>
        </p:spPr>
      </p:pic>
      <p:sp>
        <p:nvSpPr>
          <p:cNvPr id="179" name="Google Shape;179;p9"/>
          <p:cNvSpPr txBox="1">
            <a:spLocks noGrp="1"/>
          </p:cNvSpPr>
          <p:nvPr>
            <p:ph type="body" idx="1"/>
          </p:nvPr>
        </p:nvSpPr>
        <p:spPr>
          <a:xfrm>
            <a:off x="614075" y="680032"/>
            <a:ext cx="4366500" cy="3741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None/>
            </a:pPr>
            <a:r>
              <a:rPr lang="es-ES" sz="3000" b="1">
                <a:solidFill>
                  <a:schemeClr val="dk1"/>
                </a:solidFill>
                <a:latin typeface="Avenir"/>
                <a:ea typeface="Avenir"/>
                <a:cs typeface="Avenir"/>
                <a:sym typeface="Avenir"/>
              </a:rPr>
              <a:t>Comunión, </a:t>
            </a:r>
            <a:endParaRPr sz="3000" b="1">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3000" b="1">
                <a:solidFill>
                  <a:schemeClr val="dk1"/>
                </a:solidFill>
                <a:latin typeface="Avenir"/>
                <a:ea typeface="Avenir"/>
                <a:cs typeface="Avenir"/>
                <a:sym typeface="Avenir"/>
              </a:rPr>
              <a:t>Participación </a:t>
            </a:r>
            <a:endParaRPr/>
          </a:p>
          <a:p>
            <a:pPr marL="0" lvl="0" indent="0" algn="ctr" rtl="0">
              <a:lnSpc>
                <a:spcPct val="115000"/>
              </a:lnSpc>
              <a:spcBef>
                <a:spcPts val="0"/>
              </a:spcBef>
              <a:spcAft>
                <a:spcPts val="0"/>
              </a:spcAft>
              <a:buClr>
                <a:schemeClr val="dk1"/>
              </a:buClr>
              <a:buSzPts val="1100"/>
              <a:buNone/>
            </a:pPr>
            <a:r>
              <a:rPr lang="es-ES" sz="3000" b="1">
                <a:solidFill>
                  <a:schemeClr val="dk1"/>
                </a:solidFill>
                <a:latin typeface="Avenir"/>
                <a:ea typeface="Avenir"/>
                <a:cs typeface="Avenir"/>
                <a:sym typeface="Avenir"/>
              </a:rPr>
              <a:t>y Misión </a:t>
            </a:r>
            <a:endParaRPr sz="3000" b="1">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3000">
                <a:solidFill>
                  <a:schemeClr val="dk1"/>
                </a:solidFill>
                <a:latin typeface="Avenir"/>
                <a:ea typeface="Avenir"/>
                <a:cs typeface="Avenir"/>
                <a:sym typeface="Avenir"/>
              </a:rPr>
              <a:t>- </a:t>
            </a:r>
            <a:endParaRPr sz="3000">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2500">
                <a:solidFill>
                  <a:schemeClr val="dk1"/>
                </a:solidFill>
                <a:latin typeface="Avenir"/>
                <a:ea typeface="Avenir"/>
                <a:cs typeface="Avenir"/>
                <a:sym typeface="Avenir"/>
              </a:rPr>
              <a:t>Tres claves indispensables </a:t>
            </a:r>
            <a:endParaRPr sz="2500">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2500">
                <a:solidFill>
                  <a:schemeClr val="dk1"/>
                </a:solidFill>
                <a:latin typeface="Avenir"/>
                <a:ea typeface="Avenir"/>
                <a:cs typeface="Avenir"/>
                <a:sym typeface="Avenir"/>
              </a:rPr>
              <a:t>al corazón de una </a:t>
            </a:r>
            <a:endParaRPr sz="2500">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None/>
            </a:pPr>
            <a:r>
              <a:rPr lang="es-ES" sz="2500">
                <a:solidFill>
                  <a:schemeClr val="dk1"/>
                </a:solidFill>
                <a:latin typeface="Avenir"/>
                <a:ea typeface="Avenir"/>
                <a:cs typeface="Avenir"/>
                <a:sym typeface="Avenir"/>
              </a:rPr>
              <a:t>Iglesia sinodal</a:t>
            </a:r>
            <a:endParaRPr/>
          </a:p>
        </p:txBody>
      </p:sp>
      <p:sp>
        <p:nvSpPr>
          <p:cNvPr id="180" name="Google Shape;180;p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9</a:t>
            </a:fld>
            <a:endParaRPr/>
          </a:p>
        </p:txBody>
      </p:sp>
      <p:cxnSp>
        <p:nvCxnSpPr>
          <p:cNvPr id="181" name="Google Shape;181;p9"/>
          <p:cNvCxnSpPr/>
          <p:nvPr/>
        </p:nvCxnSpPr>
        <p:spPr>
          <a:xfrm>
            <a:off x="1299000" y="4164775"/>
            <a:ext cx="227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3567</Words>
  <Application>Microsoft Office PowerPoint</Application>
  <PresentationFormat>Presentación en pantalla (16:9)</PresentationFormat>
  <Paragraphs>243</Paragraphs>
  <Slides>36</Slides>
  <Notes>36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36</vt:i4>
      </vt:variant>
    </vt:vector>
  </HeadingPairs>
  <TitlesOfParts>
    <vt:vector size="43" baseType="lpstr">
      <vt:lpstr>Arial</vt:lpstr>
      <vt:lpstr>Helvetica Neue Light</vt:lpstr>
      <vt:lpstr>Noto Sans Symbols</vt:lpstr>
      <vt:lpstr>Avenir</vt:lpstr>
      <vt:lpstr>Calibri</vt:lpstr>
      <vt:lpstr>Helvetica Neue</vt:lpstr>
      <vt:lpstr>Simple Light</vt:lpstr>
      <vt:lpstr>Por una Iglesia sinodal: comunión, participación y misión</vt:lpstr>
      <vt:lpstr>Presentación de PowerPoint</vt:lpstr>
      <vt:lpstr>Presentación de PowerPoint</vt:lpstr>
      <vt:lpstr>Juntos, a la escucha del Espíritu Santo, dejémonos guiar por Dios</vt:lpstr>
      <vt:lpstr>El desafío de la sinodalidad</vt:lpstr>
      <vt:lpstr>Presentación de PowerPoint</vt:lpstr>
      <vt:lpstr>Presentación de PowerPoint</vt:lpstr>
      <vt:lpstr>El reto del sínodo</vt:lpstr>
      <vt:lpstr>Presentación de PowerPoint</vt:lpstr>
      <vt:lpstr>Presentación de PowerPoint</vt:lpstr>
      <vt:lpstr>De un evento a un proceso</vt:lpstr>
      <vt:lpstr>Episcopalis Communio subraya la fase local</vt:lpstr>
      <vt:lpstr>Episcopalis Communio subraya la fase local</vt:lpstr>
      <vt:lpstr>La cuestión de fondo del  Proceso Sinodal</vt:lpstr>
      <vt:lpstr>Presentación de PowerPoint</vt:lpstr>
      <vt:lpstr>Presentación de PowerPoint</vt:lpstr>
      <vt:lpstr>Documento Preparatorio</vt:lpstr>
      <vt:lpstr>Los objetivos del Sínodo (PD, 2)</vt:lpstr>
      <vt:lpstr>Los objetivos del Sínodo (PD, 2)</vt:lpstr>
      <vt:lpstr>Presentación de PowerPoint</vt:lpstr>
      <vt:lpstr>Presentación de PowerPoint</vt:lpstr>
      <vt:lpstr>Discernir los signos de los tiempos a la luz del Evangelio</vt:lpstr>
      <vt:lpstr>“En este contexto, la sinodalidad representa el camino principal para la Iglesia, llamada a renovarse bajo la acción del Espíritu y gracias a la escucha de la Palabra...” (PD, 9)</vt:lpstr>
      <vt:lpstr>Presentación de PowerPoint</vt:lpstr>
      <vt:lpstr>Presentación de PowerPoint</vt:lpstr>
      <vt:lpstr>La sinodalidad en acción: pistas para la consulta al Pueblo de Dios (PD, 26)</vt:lpstr>
      <vt:lpstr>La cuestión de fondo del  Proceso Sinodal</vt:lpstr>
      <vt:lpstr>Diez núcleos temáticos</vt:lpstr>
      <vt:lpstr>Dinamizar los órganos colegiales</vt:lpstr>
      <vt:lpstr>Un objetivo clave del Vademécum: promover la adaptación al contexto local </vt:lpstr>
      <vt:lpstr>Presentación de PowerPoint</vt:lpstr>
      <vt:lpstr>Presentación de PowerPoint</vt:lpstr>
      <vt:lpstr>La etapa diocesana del Sínodo</vt:lpstr>
      <vt:lpstr>Desarrollo de la etapa diocesana</vt:lpstr>
      <vt:lpstr>Presentación de PowerPoint</vt:lpstr>
      <vt:lpstr>¡Muchas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una Iglesia sinodal: comunión, participación y misión</dc:title>
  <dc:creator>nathalie.becquart</dc:creator>
  <cp:lastModifiedBy>Luffi</cp:lastModifiedBy>
  <cp:revision>1</cp:revision>
  <dcterms:modified xsi:type="dcterms:W3CDTF">2021-11-24T14:29:26Z</dcterms:modified>
</cp:coreProperties>
</file>